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4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96" r:id="rId2"/>
    <p:sldMasterId id="2147483718" r:id="rId3"/>
    <p:sldMasterId id="2147483770" r:id="rId4"/>
    <p:sldMasterId id="2147483744" r:id="rId5"/>
  </p:sldMasterIdLst>
  <p:notesMasterIdLst>
    <p:notesMasterId r:id="rId61"/>
  </p:notesMasterIdLst>
  <p:handoutMasterIdLst>
    <p:handoutMasterId r:id="rId62"/>
  </p:handoutMasterIdLst>
  <p:sldIdLst>
    <p:sldId id="258" r:id="rId6"/>
    <p:sldId id="259" r:id="rId7"/>
    <p:sldId id="260" r:id="rId8"/>
    <p:sldId id="261" r:id="rId9"/>
    <p:sldId id="267" r:id="rId10"/>
    <p:sldId id="264" r:id="rId11"/>
    <p:sldId id="284" r:id="rId12"/>
    <p:sldId id="265" r:id="rId13"/>
    <p:sldId id="263" r:id="rId14"/>
    <p:sldId id="257" r:id="rId15"/>
    <p:sldId id="269" r:id="rId16"/>
    <p:sldId id="270" r:id="rId17"/>
    <p:sldId id="276" r:id="rId18"/>
    <p:sldId id="283" r:id="rId19"/>
    <p:sldId id="272" r:id="rId20"/>
    <p:sldId id="274" r:id="rId21"/>
    <p:sldId id="277" r:id="rId22"/>
    <p:sldId id="278" r:id="rId23"/>
    <p:sldId id="273" r:id="rId24"/>
    <p:sldId id="279" r:id="rId25"/>
    <p:sldId id="281" r:id="rId26"/>
    <p:sldId id="280" r:id="rId27"/>
    <p:sldId id="282" r:id="rId28"/>
    <p:sldId id="286" r:id="rId29"/>
    <p:sldId id="289" r:id="rId30"/>
    <p:sldId id="287" r:id="rId31"/>
    <p:sldId id="290" r:id="rId32"/>
    <p:sldId id="288" r:id="rId33"/>
    <p:sldId id="285" r:id="rId34"/>
    <p:sldId id="292" r:id="rId35"/>
    <p:sldId id="291" r:id="rId36"/>
    <p:sldId id="293" r:id="rId37"/>
    <p:sldId id="303" r:id="rId38"/>
    <p:sldId id="304" r:id="rId39"/>
    <p:sldId id="295" r:id="rId40"/>
    <p:sldId id="296" r:id="rId41"/>
    <p:sldId id="297" r:id="rId42"/>
    <p:sldId id="305" r:id="rId43"/>
    <p:sldId id="306" r:id="rId44"/>
    <p:sldId id="307" r:id="rId45"/>
    <p:sldId id="308" r:id="rId46"/>
    <p:sldId id="309" r:id="rId47"/>
    <p:sldId id="298" r:id="rId48"/>
    <p:sldId id="299" r:id="rId49"/>
    <p:sldId id="300" r:id="rId50"/>
    <p:sldId id="310" r:id="rId51"/>
    <p:sldId id="311" r:id="rId52"/>
    <p:sldId id="312" r:id="rId53"/>
    <p:sldId id="313" r:id="rId54"/>
    <p:sldId id="301" r:id="rId55"/>
    <p:sldId id="314" r:id="rId56"/>
    <p:sldId id="302" r:id="rId57"/>
    <p:sldId id="315" r:id="rId58"/>
    <p:sldId id="294" r:id="rId59"/>
    <p:sldId id="316" r:id="rId6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070C0"/>
    <a:srgbClr val="FFC000"/>
    <a:srgbClr val="FAEBDD"/>
    <a:srgbClr val="93D1FF"/>
    <a:srgbClr val="C1E4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75" autoAdjust="0"/>
    <p:restoredTop sz="73678" autoAdjust="0"/>
  </p:normalViewPr>
  <p:slideViewPr>
    <p:cSldViewPr snapToGrid="0">
      <p:cViewPr varScale="1">
        <p:scale>
          <a:sx n="80" d="100"/>
          <a:sy n="80" d="100"/>
        </p:scale>
        <p:origin x="912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F936872-8C2B-4C38-86A9-D34C646591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7111A1-213D-A9F1-AC3A-37CE60E265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29FB7-2A29-4DE6-BB33-510B12308F28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B435E76-92CF-35B5-764F-4FD937C492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4A1EDF-E448-3EC9-E626-73CE3EAEAA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43E70-28D5-45AD-862C-699C54F073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516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CDA0E-ADBF-4F9A-B381-A77D00CB201C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7DBF5-7334-42F0-83FA-62730EE3DC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36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ileex.xyz/lire-code-barres-smartphone-openflex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/3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peut être complexe : </a:t>
            </a:r>
          </a:p>
          <a:p>
            <a:pPr marL="285750" indent="-285750">
              <a:buFontTx/>
              <a:buChar char="-"/>
            </a:pPr>
            <a:r>
              <a:rPr lang="fr-FR" dirty="0"/>
              <a:t>Code-barres, Quantité, Conditionnement, Marque, Catégories</a:t>
            </a:r>
          </a:p>
          <a:p>
            <a:r>
              <a:rPr lang="fr-FR" dirty="0"/>
              <a:t>, Label, certification, récompenses, origine des ingrédients, Pays de vente,</a:t>
            </a:r>
          </a:p>
          <a:p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Openfoodfacts</a:t>
            </a:r>
            <a:r>
              <a:rPr lang="fr-FR" dirty="0"/>
              <a:t> propose des indicateurs : 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Nutri-Score : indicateur de qualité nutritionnelle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NOVA groupe : indicateur de transformation du produit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Eco-Score : impact environnemental</a:t>
            </a:r>
          </a:p>
          <a:p>
            <a:pPr marL="285750" indent="-285750">
              <a:buFontTx/>
              <a:buChar char="-"/>
            </a:pPr>
            <a:r>
              <a:rPr lang="fr-FR" dirty="0"/>
              <a:t>Une section Santé : 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Ingrédients</a:t>
            </a:r>
          </a:p>
          <a:p>
            <a:pPr marL="1200150" lvl="2" indent="-285750">
              <a:buFontTx/>
              <a:buChar char="-"/>
            </a:pPr>
            <a:r>
              <a:rPr lang="fr-FR" dirty="0"/>
              <a:t>Nombre d’ingrédients, photographie de la </a:t>
            </a:r>
            <a:r>
              <a:rPr lang="fr-FR" dirty="0" err="1"/>
              <a:t>composityion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Les additifs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L’Analyse des </a:t>
            </a:r>
            <a:r>
              <a:rPr lang="fr-FR" dirty="0" err="1"/>
              <a:t>compsants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Tableau nutritionnel</a:t>
            </a:r>
          </a:p>
          <a:p>
            <a:pPr marL="285750" indent="-285750">
              <a:buFontTx/>
              <a:buChar char="-"/>
            </a:pPr>
            <a:r>
              <a:rPr lang="fr-FR" dirty="0"/>
              <a:t>Empreinte carbone</a:t>
            </a:r>
          </a:p>
          <a:p>
            <a:pPr marL="285750" indent="-285750">
              <a:buFontTx/>
              <a:buChar char="-"/>
            </a:pPr>
            <a:r>
              <a:rPr lang="fr-FR" dirty="0"/>
              <a:t>Le transport par rapport au lieu de fabrication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Source de données</a:t>
            </a:r>
          </a:p>
          <a:p>
            <a:pPr marL="285750" indent="-285750">
              <a:buFontTx/>
              <a:buChar char="-"/>
            </a:pPr>
            <a:r>
              <a:rPr lang="fr-FR" dirty="0"/>
              <a:t>On peut même classer les aliments en fonction de nos préférences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DBF5-7334-42F0-83FA-62730EE3DC1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88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DBF5-7334-42F0-83FA-62730EE3DC1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702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DBF5-7334-42F0-83FA-62730EE3DC1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767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Extraire les éléments très important à surveiller dans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DBF5-7334-42F0-83FA-62730EE3DC1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978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Premier écran : Recherche du produits dans la base </a:t>
            </a:r>
            <a:r>
              <a:rPr lang="fr-FR" dirty="0" err="1"/>
              <a:t>openfoodfacts</a:t>
            </a:r>
            <a:endParaRPr lang="fr-FR" dirty="0"/>
          </a:p>
          <a:p>
            <a:r>
              <a:rPr lang="fr-FR" dirty="0"/>
              <a:t>Deuxième écran : On recherche un produit particulier </a:t>
            </a:r>
          </a:p>
          <a:p>
            <a:r>
              <a:rPr lang="fr-FR" dirty="0" err="1"/>
              <a:t>Troisimèe</a:t>
            </a:r>
            <a:r>
              <a:rPr lang="fr-FR" dirty="0"/>
              <a:t> étape l’écran nous </a:t>
            </a:r>
            <a:r>
              <a:rPr lang="fr-FR" dirty="0" err="1"/>
              <a:t>uinform</a:t>
            </a:r>
            <a:r>
              <a:rPr lang="fr-FR" dirty="0"/>
              <a:t> d’abord du niveau de vigilance à avoir avec le produit </a:t>
            </a:r>
            <a:r>
              <a:rPr lang="fr-FR" dirty="0" err="1"/>
              <a:t>selectionné</a:t>
            </a:r>
            <a:r>
              <a:rPr lang="fr-FR" dirty="0"/>
              <a:t> puis nous affiche les données d’</a:t>
            </a:r>
            <a:r>
              <a:rPr lang="fr-FR" dirty="0" err="1"/>
              <a:t>Openfoodfact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hlinkClick r:id="rId3" tooltip="https://stileex.xyz/lire-code-barres-smartphone-openflex/"/>
              </a:rPr>
              <a:t>Cette photo</a:t>
            </a:r>
            <a:r>
              <a:rPr lang="fr-FR" sz="1200" dirty="0"/>
              <a:t> par Auteur inconnu est soumise à la licence </a:t>
            </a:r>
            <a:r>
              <a:rPr lang="fr-FR" sz="1200" dirty="0">
                <a:hlinkClick r:id="rId4" tooltip="https://creativecommons.org/licenses/by/3.0/"/>
              </a:rPr>
              <a:t>CC BY</a:t>
            </a:r>
            <a:endParaRPr lang="fr-FR" sz="120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DBF5-7334-42F0-83FA-62730EE3DC1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460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information: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 : url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creator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created_t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created_datetime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last_modified_t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last_modified_datetime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product_name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generic_name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unit</a:t>
            </a:r>
          </a:p>
          <a:p>
            <a:endParaRPr lang="fr-FR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tags: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packaging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shape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material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packaging_tags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Brands,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brands_tags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Categories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categories_tags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categories_fr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origins_tags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manufacturing_places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places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manufactured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transformed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manufacturing_places_tags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Labels,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labels_tags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labels_fr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emb_codes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emb_codes_tags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first_packaging_code_geo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coordinates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corresponding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the first packaging code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indicated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Cities,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cities_tags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purchase_placesn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stores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countries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countries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sold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countries_tags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countries_fr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ingredients_text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traces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traces_tags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serving_size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serving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size in 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no_nutriments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indicates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if the nutrition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facts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indicated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the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food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label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additives_n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food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additives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additives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additives_tags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ingredients_from_palm_oil_n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ingredients_from_palm_oil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ingredients_from_palm_oil_tags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ingredients_that_may_be_from_palm_oil_n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ingredients_that_may_be_from_palm_oil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ingredients_that_may_be_from_palm_oil_tags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nutrition_grade_fr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nutrition grade ('a' to 'e').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https://fr.openfoodfacts.org/nutriscore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main_category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main_category_fr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image_url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image_small_url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nutrition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facts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DBF5-7334-42F0-83FA-62730EE3DC1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544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Suppression des colonnes qui ont plus de 80% de valeurs manquantes, elles sont inutilisables</a:t>
            </a:r>
          </a:p>
          <a:p>
            <a:r>
              <a:rPr lang="fr-FR" dirty="0"/>
              <a:t>On perd Le Potassium et le phosphore qui sont des données intéressante pour notre application mais pas indispensables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DBF5-7334-42F0-83FA-62730EE3DC1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775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affichant une description de nos valeurs on remarque des valeurs aberrantes : </a:t>
            </a:r>
          </a:p>
          <a:p>
            <a:pPr marL="171450" indent="-171450">
              <a:buFontTx/>
              <a:buChar char="-"/>
            </a:pPr>
            <a:r>
              <a:rPr lang="fr-FR" dirty="0"/>
              <a:t>Pour la valeur énergie : 100g du  produit 212928 </a:t>
            </a:r>
            <a:r>
              <a:rPr lang="fr-FR" dirty="0" err="1"/>
              <a:t>aurrait</a:t>
            </a:r>
            <a:r>
              <a:rPr lang="fr-FR" dirty="0"/>
              <a:t> 3 251 373 joules = incohérent</a:t>
            </a:r>
          </a:p>
          <a:p>
            <a:pPr marL="171450" indent="-171450">
              <a:buFontTx/>
              <a:buChar char="-"/>
            </a:pPr>
            <a:r>
              <a:rPr lang="fr-FR" dirty="0"/>
              <a:t>Certaines variables en _100g ne peuvent dépasser les 100g de produits</a:t>
            </a:r>
          </a:p>
          <a:p>
            <a:pPr marL="171450" indent="-171450">
              <a:buFontTx/>
              <a:buChar char="-"/>
            </a:pPr>
            <a:r>
              <a:rPr lang="fr-FR" dirty="0"/>
              <a:t>Ces valeurs aberrantes impacte, la moyenne, l’écart type, mais aussi le </a:t>
            </a:r>
            <a:r>
              <a:rPr lang="fr-FR" dirty="0" err="1"/>
              <a:t>nutrtion_score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DBF5-7334-42F0-83FA-62730EE3DC1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812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données ainsi nettoyés nous permette d’avoir des statistiques significatives et exploitable : moyennes ….</a:t>
            </a:r>
          </a:p>
          <a:p>
            <a:r>
              <a:rPr lang="fr-FR" dirty="0"/>
              <a:t>Concernant les variables ciblées</a:t>
            </a:r>
          </a:p>
          <a:p>
            <a:r>
              <a:rPr lang="fr-FR" dirty="0"/>
              <a:t>- Les MIN sont à 0</a:t>
            </a:r>
          </a:p>
          <a:p>
            <a:pPr marL="171450" indent="-171450">
              <a:buFontTx/>
              <a:buChar char="-"/>
            </a:pPr>
            <a:r>
              <a:rPr lang="fr-FR" dirty="0"/>
              <a:t>Les max ne dépassent pas 100</a:t>
            </a:r>
          </a:p>
          <a:p>
            <a:pPr marL="171450" indent="-171450">
              <a:buFontTx/>
              <a:buChar char="-"/>
            </a:pPr>
            <a:r>
              <a:rPr lang="fr-FR" dirty="0"/>
              <a:t>Les incohérences ont été aussi réglés</a:t>
            </a:r>
          </a:p>
          <a:p>
            <a:endParaRPr lang="fr-FR" dirty="0"/>
          </a:p>
          <a:p>
            <a:r>
              <a:rPr lang="fr-FR" dirty="0"/>
              <a:t>Il nous reste maintenant à traiter les valeurs manquantes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DBF5-7334-42F0-83FA-62730EE3DC1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528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Lien </a:t>
            </a:r>
            <a:r>
              <a:rPr lang="fr-FR" b="1" dirty="0" err="1"/>
              <a:t>nutriscore</a:t>
            </a:r>
            <a:r>
              <a:rPr lang="fr-FR" b="1" dirty="0"/>
              <a:t> </a:t>
            </a:r>
            <a:r>
              <a:rPr lang="fr-FR" b="1" dirty="0" err="1"/>
              <a:t>nutrigrade</a:t>
            </a:r>
            <a:r>
              <a:rPr lang="fr-FR" b="1" dirty="0"/>
              <a:t> est </a:t>
            </a:r>
            <a:r>
              <a:rPr lang="fr-FR" b="1" dirty="0" err="1"/>
              <a:t>siginificatif</a:t>
            </a:r>
            <a:r>
              <a:rPr lang="fr-FR" dirty="0"/>
              <a:t>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les moyennes témoignent du classement 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dirty="0"/>
              <a:t>plus le </a:t>
            </a:r>
            <a:r>
              <a:rPr lang="fr-FR" dirty="0" err="1"/>
              <a:t>nutrition_score</a:t>
            </a:r>
            <a:r>
              <a:rPr lang="fr-FR" dirty="0"/>
              <a:t> es bas plus sa moyenne est basse et inversement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 err="1"/>
              <a:t>nutrigrade</a:t>
            </a:r>
            <a:r>
              <a:rPr lang="fr-FR" dirty="0"/>
              <a:t>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La répartition du nombre de produits en fonction de leur appartenance a un groupe Grade de </a:t>
            </a:r>
            <a:r>
              <a:rPr lang="fr-FR" dirty="0" err="1"/>
              <a:t>Nutriscore</a:t>
            </a:r>
            <a:r>
              <a:rPr lang="fr-FR" dirty="0"/>
              <a:t> 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dirty="0"/>
              <a:t>Le groupe de produit d est le plus nombreux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fr-FR" dirty="0"/>
              <a:t>Les produits considérés comme a surveillés sont bien représenté (d et e)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dirty="0"/>
              <a:t>Les 5 groupes sont présents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Concernant les scores entre -15 et 40 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dirty="0"/>
              <a:t>Les scores les plus représentés sont en entre 0 et 5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dirty="0"/>
              <a:t>Pic autour des 15 (grade d)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dirty="0"/>
              <a:t>Les grade sont bien représentatifs des scores et sont plutôt diversifiés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DBF5-7334-42F0-83FA-62730EE3DC1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792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ez - logo ca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une 20">
            <a:extLst>
              <a:ext uri="{FF2B5EF4-FFF2-40B4-BE49-F238E27FC236}">
                <a16:creationId xmlns:a16="http://schemas.microsoft.com/office/drawing/2014/main" id="{3782CF31-CCFF-4DEF-91EE-2A587DF3E27F}"/>
              </a:ext>
            </a:extLst>
          </p:cNvPr>
          <p:cNvSpPr/>
          <p:nvPr userDrawn="1"/>
        </p:nvSpPr>
        <p:spPr>
          <a:xfrm rot="14761283">
            <a:off x="4603408" y="1127463"/>
            <a:ext cx="5978091" cy="10624349"/>
          </a:xfrm>
          <a:prstGeom prst="mo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0840BC-B109-4DC7-BE48-22E0456B64A5}"/>
              </a:ext>
            </a:extLst>
          </p:cNvPr>
          <p:cNvSpPr/>
          <p:nvPr userDrawn="1"/>
        </p:nvSpPr>
        <p:spPr>
          <a:xfrm>
            <a:off x="0" y="4891087"/>
            <a:ext cx="4180114" cy="1966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Lune 19">
            <a:extLst>
              <a:ext uri="{FF2B5EF4-FFF2-40B4-BE49-F238E27FC236}">
                <a16:creationId xmlns:a16="http://schemas.microsoft.com/office/drawing/2014/main" id="{914C0EC8-6D7E-4E23-BF86-C0F54255A31B}"/>
              </a:ext>
            </a:extLst>
          </p:cNvPr>
          <p:cNvSpPr/>
          <p:nvPr userDrawn="1"/>
        </p:nvSpPr>
        <p:spPr>
          <a:xfrm rot="11956810">
            <a:off x="9243795" y="326025"/>
            <a:ext cx="3237997" cy="7640533"/>
          </a:xfrm>
          <a:prstGeom prst="mo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9" name="Lune 8">
            <a:extLst>
              <a:ext uri="{FF2B5EF4-FFF2-40B4-BE49-F238E27FC236}">
                <a16:creationId xmlns:a16="http://schemas.microsoft.com/office/drawing/2014/main" id="{E601A97A-387B-4EC8-A275-308F340D2150}"/>
              </a:ext>
            </a:extLst>
          </p:cNvPr>
          <p:cNvSpPr/>
          <p:nvPr userDrawn="1"/>
        </p:nvSpPr>
        <p:spPr>
          <a:xfrm rot="12292074">
            <a:off x="8833717" y="322606"/>
            <a:ext cx="3237997" cy="7640533"/>
          </a:xfrm>
          <a:prstGeom prst="mo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364931-E39E-420A-952A-E886EA901481}"/>
              </a:ext>
            </a:extLst>
          </p:cNvPr>
          <p:cNvSpPr/>
          <p:nvPr userDrawn="1"/>
        </p:nvSpPr>
        <p:spPr>
          <a:xfrm>
            <a:off x="10998201" y="3602038"/>
            <a:ext cx="1193800" cy="3255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FB7164-FA4F-4903-A4DF-7ADF4EDC14E0}"/>
              </a:ext>
            </a:extLst>
          </p:cNvPr>
          <p:cNvSpPr/>
          <p:nvPr userDrawn="1"/>
        </p:nvSpPr>
        <p:spPr>
          <a:xfrm>
            <a:off x="9855200" y="5867400"/>
            <a:ext cx="1473200" cy="990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18385-FD0A-4DAF-9E16-37536F05D3CD}"/>
              </a:ext>
            </a:extLst>
          </p:cNvPr>
          <p:cNvSpPr txBox="1"/>
          <p:nvPr userDrawn="1"/>
        </p:nvSpPr>
        <p:spPr>
          <a:xfrm>
            <a:off x="9662074" y="6388100"/>
            <a:ext cx="239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1535" y="4891087"/>
            <a:ext cx="2041525" cy="16891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carré</a:t>
            </a:r>
          </a:p>
        </p:txBody>
      </p:sp>
    </p:spTree>
    <p:extLst>
      <p:ext uri="{BB962C8B-B14F-4D97-AF65-F5344CB8AC3E}">
        <p14:creationId xmlns:p14="http://schemas.microsoft.com/office/powerpoint/2010/main" val="41358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flipH="1">
            <a:off x="-2339166" y="0"/>
            <a:ext cx="24306029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157986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>
            <a:off x="-2511562" y="-2413591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36428"/>
            <a:ext cx="10515600" cy="1699683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Merci 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18391"/>
            <a:ext cx="10515600" cy="80068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346484"/>
            <a:ext cx="2390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dirty="0">
                <a:solidFill>
                  <a:schemeClr val="accent6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</p:spTree>
    <p:extLst>
      <p:ext uri="{BB962C8B-B14F-4D97-AF65-F5344CB8AC3E}">
        <p14:creationId xmlns:p14="http://schemas.microsoft.com/office/powerpoint/2010/main" val="302574100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ez - logo ca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une 20">
            <a:extLst>
              <a:ext uri="{FF2B5EF4-FFF2-40B4-BE49-F238E27FC236}">
                <a16:creationId xmlns:a16="http://schemas.microsoft.com/office/drawing/2014/main" id="{3782CF31-CCFF-4DEF-91EE-2A587DF3E27F}"/>
              </a:ext>
            </a:extLst>
          </p:cNvPr>
          <p:cNvSpPr/>
          <p:nvPr userDrawn="1"/>
        </p:nvSpPr>
        <p:spPr>
          <a:xfrm rot="14761283">
            <a:off x="4603408" y="1127463"/>
            <a:ext cx="5978091" cy="10624349"/>
          </a:xfrm>
          <a:prstGeom prst="mo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0840BC-B109-4DC7-BE48-22E0456B64A5}"/>
              </a:ext>
            </a:extLst>
          </p:cNvPr>
          <p:cNvSpPr/>
          <p:nvPr userDrawn="1"/>
        </p:nvSpPr>
        <p:spPr>
          <a:xfrm>
            <a:off x="0" y="4891087"/>
            <a:ext cx="4180114" cy="1966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Lune 19">
            <a:extLst>
              <a:ext uri="{FF2B5EF4-FFF2-40B4-BE49-F238E27FC236}">
                <a16:creationId xmlns:a16="http://schemas.microsoft.com/office/drawing/2014/main" id="{914C0EC8-6D7E-4E23-BF86-C0F54255A31B}"/>
              </a:ext>
            </a:extLst>
          </p:cNvPr>
          <p:cNvSpPr/>
          <p:nvPr userDrawn="1"/>
        </p:nvSpPr>
        <p:spPr>
          <a:xfrm rot="11956810">
            <a:off x="9243795" y="326025"/>
            <a:ext cx="3237997" cy="7640533"/>
          </a:xfrm>
          <a:prstGeom prst="mo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9" name="Lune 8">
            <a:extLst>
              <a:ext uri="{FF2B5EF4-FFF2-40B4-BE49-F238E27FC236}">
                <a16:creationId xmlns:a16="http://schemas.microsoft.com/office/drawing/2014/main" id="{E601A97A-387B-4EC8-A275-308F340D2150}"/>
              </a:ext>
            </a:extLst>
          </p:cNvPr>
          <p:cNvSpPr/>
          <p:nvPr userDrawn="1"/>
        </p:nvSpPr>
        <p:spPr>
          <a:xfrm rot="12292074">
            <a:off x="8833717" y="322606"/>
            <a:ext cx="3237997" cy="7640533"/>
          </a:xfrm>
          <a:prstGeom prst="mo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364931-E39E-420A-952A-E886EA901481}"/>
              </a:ext>
            </a:extLst>
          </p:cNvPr>
          <p:cNvSpPr/>
          <p:nvPr userDrawn="1"/>
        </p:nvSpPr>
        <p:spPr>
          <a:xfrm>
            <a:off x="10998201" y="3602038"/>
            <a:ext cx="1193800" cy="3255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FB7164-FA4F-4903-A4DF-7ADF4EDC14E0}"/>
              </a:ext>
            </a:extLst>
          </p:cNvPr>
          <p:cNvSpPr/>
          <p:nvPr userDrawn="1"/>
        </p:nvSpPr>
        <p:spPr>
          <a:xfrm>
            <a:off x="9855200" y="5867400"/>
            <a:ext cx="147320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18385-FD0A-4DAF-9E16-37536F05D3CD}"/>
              </a:ext>
            </a:extLst>
          </p:cNvPr>
          <p:cNvSpPr txBox="1"/>
          <p:nvPr userDrawn="1"/>
        </p:nvSpPr>
        <p:spPr>
          <a:xfrm>
            <a:off x="9662074" y="6388100"/>
            <a:ext cx="239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1535" y="4891087"/>
            <a:ext cx="2041525" cy="16891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carré</a:t>
            </a:r>
          </a:p>
        </p:txBody>
      </p:sp>
    </p:spTree>
    <p:extLst>
      <p:ext uri="{BB962C8B-B14F-4D97-AF65-F5344CB8AC3E}">
        <p14:creationId xmlns:p14="http://schemas.microsoft.com/office/powerpoint/2010/main" val="349199385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prez - logo car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992B82C-5B0D-4410-B9CC-416F492E1DE0}"/>
              </a:ext>
            </a:extLst>
          </p:cNvPr>
          <p:cNvGrpSpPr/>
          <p:nvPr userDrawn="1"/>
        </p:nvGrpSpPr>
        <p:grpSpPr>
          <a:xfrm>
            <a:off x="21772" y="311721"/>
            <a:ext cx="12904628" cy="9106077"/>
            <a:chOff x="152400" y="246407"/>
            <a:chExt cx="12904628" cy="9106077"/>
          </a:xfrm>
        </p:grpSpPr>
        <p:sp>
          <p:nvSpPr>
            <p:cNvPr id="10" name="Lune 9">
              <a:extLst>
                <a:ext uri="{FF2B5EF4-FFF2-40B4-BE49-F238E27FC236}">
                  <a16:creationId xmlns:a16="http://schemas.microsoft.com/office/drawing/2014/main" id="{4AFF7D32-C614-4370-981C-9BD3DFD67789}"/>
                </a:ext>
              </a:extLst>
            </p:cNvPr>
            <p:cNvSpPr/>
            <p:nvPr userDrawn="1"/>
          </p:nvSpPr>
          <p:spPr>
            <a:xfrm rot="14761283">
              <a:off x="4755808" y="1051264"/>
              <a:ext cx="5978091" cy="10624349"/>
            </a:xfrm>
            <a:prstGeom prst="mo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FED779-841E-4792-8519-2A3BF0505E9D}"/>
                </a:ext>
              </a:extLst>
            </p:cNvPr>
            <p:cNvSpPr/>
            <p:nvPr userDrawn="1"/>
          </p:nvSpPr>
          <p:spPr>
            <a:xfrm>
              <a:off x="152400" y="4814888"/>
              <a:ext cx="4180114" cy="19669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Lune 11">
              <a:extLst>
                <a:ext uri="{FF2B5EF4-FFF2-40B4-BE49-F238E27FC236}">
                  <a16:creationId xmlns:a16="http://schemas.microsoft.com/office/drawing/2014/main" id="{2D726B90-FEC1-4DDE-AE19-71600A82435D}"/>
                </a:ext>
              </a:extLst>
            </p:cNvPr>
            <p:cNvSpPr/>
            <p:nvPr userDrawn="1"/>
          </p:nvSpPr>
          <p:spPr>
            <a:xfrm rot="11956810">
              <a:off x="9396195" y="249826"/>
              <a:ext cx="3237997" cy="7640533"/>
            </a:xfrm>
            <a:prstGeom prst="mo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Lune 12">
              <a:extLst>
                <a:ext uri="{FF2B5EF4-FFF2-40B4-BE49-F238E27FC236}">
                  <a16:creationId xmlns:a16="http://schemas.microsoft.com/office/drawing/2014/main" id="{47E4EAA5-0E6A-485E-A610-234890CED290}"/>
                </a:ext>
              </a:extLst>
            </p:cNvPr>
            <p:cNvSpPr/>
            <p:nvPr userDrawn="1"/>
          </p:nvSpPr>
          <p:spPr>
            <a:xfrm rot="12292074">
              <a:off x="8986117" y="246407"/>
              <a:ext cx="3237997" cy="7640533"/>
            </a:xfrm>
            <a:prstGeom prst="mo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444437-F7B5-49F7-818A-08BF3FF83024}"/>
                </a:ext>
              </a:extLst>
            </p:cNvPr>
            <p:cNvSpPr/>
            <p:nvPr userDrawn="1"/>
          </p:nvSpPr>
          <p:spPr>
            <a:xfrm>
              <a:off x="11150601" y="3525839"/>
              <a:ext cx="1193800" cy="32559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FAC8C6-225F-4454-9191-6527098E4D8D}"/>
                </a:ext>
              </a:extLst>
            </p:cNvPr>
            <p:cNvSpPr/>
            <p:nvPr userDrawn="1"/>
          </p:nvSpPr>
          <p:spPr>
            <a:xfrm>
              <a:off x="10007600" y="5791201"/>
              <a:ext cx="1473200" cy="990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C918385-FD0A-4DAF-9E16-37536F05D3CD}"/>
                </a:ext>
              </a:extLst>
            </p:cNvPr>
            <p:cNvSpPr txBox="1"/>
            <p:nvPr userDrawn="1"/>
          </p:nvSpPr>
          <p:spPr>
            <a:xfrm>
              <a:off x="9662074" y="6322786"/>
              <a:ext cx="239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accent2">
                      <a:lumMod val="75000"/>
                    </a:schemeClr>
                  </a:solidFill>
                  <a:latin typeface="Century Gothic" panose="020B0502020202020204" pitchFamily="34" charset="0"/>
                </a:rPr>
                <a:t>Philippe Moty</a:t>
              </a:r>
            </a:p>
          </p:txBody>
        </p:sp>
      </p:grp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1535" y="4662488"/>
            <a:ext cx="2041525" cy="16891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carré</a:t>
            </a:r>
          </a:p>
        </p:txBody>
      </p:sp>
    </p:spTree>
    <p:extLst>
      <p:ext uri="{BB962C8B-B14F-4D97-AF65-F5344CB8AC3E}">
        <p14:creationId xmlns:p14="http://schemas.microsoft.com/office/powerpoint/2010/main" val="18204853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ez - logo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une 19">
            <a:extLst>
              <a:ext uri="{FF2B5EF4-FFF2-40B4-BE49-F238E27FC236}">
                <a16:creationId xmlns:a16="http://schemas.microsoft.com/office/drawing/2014/main" id="{3A3755A4-86A9-4801-B1B0-A686B5C4D089}"/>
              </a:ext>
            </a:extLst>
          </p:cNvPr>
          <p:cNvSpPr/>
          <p:nvPr userDrawn="1"/>
        </p:nvSpPr>
        <p:spPr>
          <a:xfrm rot="14761283">
            <a:off x="4603408" y="1127463"/>
            <a:ext cx="5978091" cy="10624349"/>
          </a:xfrm>
          <a:prstGeom prst="mo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B7C364-DFCE-437C-B06A-719D4C38405E}"/>
              </a:ext>
            </a:extLst>
          </p:cNvPr>
          <p:cNvSpPr/>
          <p:nvPr userDrawn="1"/>
        </p:nvSpPr>
        <p:spPr>
          <a:xfrm>
            <a:off x="0" y="4891087"/>
            <a:ext cx="4180114" cy="1966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Lune 10">
            <a:extLst>
              <a:ext uri="{FF2B5EF4-FFF2-40B4-BE49-F238E27FC236}">
                <a16:creationId xmlns:a16="http://schemas.microsoft.com/office/drawing/2014/main" id="{8DFA5C7E-33EC-472F-860B-F67CE6065E7C}"/>
              </a:ext>
            </a:extLst>
          </p:cNvPr>
          <p:cNvSpPr/>
          <p:nvPr userDrawn="1"/>
        </p:nvSpPr>
        <p:spPr>
          <a:xfrm rot="11956810">
            <a:off x="9243795" y="326025"/>
            <a:ext cx="3237997" cy="7640533"/>
          </a:xfrm>
          <a:prstGeom prst="mo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Lune 11">
            <a:extLst>
              <a:ext uri="{FF2B5EF4-FFF2-40B4-BE49-F238E27FC236}">
                <a16:creationId xmlns:a16="http://schemas.microsoft.com/office/drawing/2014/main" id="{45514EAF-0F3B-4CD1-BF5B-3C0E45E18C08}"/>
              </a:ext>
            </a:extLst>
          </p:cNvPr>
          <p:cNvSpPr/>
          <p:nvPr userDrawn="1"/>
        </p:nvSpPr>
        <p:spPr>
          <a:xfrm rot="12292074">
            <a:off x="8833717" y="322606"/>
            <a:ext cx="3237997" cy="7640533"/>
          </a:xfrm>
          <a:prstGeom prst="mo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0D39BA-1D42-4B5D-9737-1F89B61A3202}"/>
              </a:ext>
            </a:extLst>
          </p:cNvPr>
          <p:cNvSpPr/>
          <p:nvPr userDrawn="1"/>
        </p:nvSpPr>
        <p:spPr>
          <a:xfrm>
            <a:off x="10998201" y="3602038"/>
            <a:ext cx="1193800" cy="3255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436F3-05B1-4EB8-AEAF-4C9BD4FDF352}"/>
              </a:ext>
            </a:extLst>
          </p:cNvPr>
          <p:cNvSpPr/>
          <p:nvPr userDrawn="1"/>
        </p:nvSpPr>
        <p:spPr>
          <a:xfrm>
            <a:off x="9855200" y="5867400"/>
            <a:ext cx="147320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827FA0-B362-42EF-934A-58A17D60358D}"/>
              </a:ext>
            </a:extLst>
          </p:cNvPr>
          <p:cNvSpPr txBox="1"/>
          <p:nvPr userDrawn="1"/>
        </p:nvSpPr>
        <p:spPr>
          <a:xfrm>
            <a:off x="9662074" y="6388100"/>
            <a:ext cx="239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6057" y="5413275"/>
            <a:ext cx="3934865" cy="112871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horizontal</a:t>
            </a:r>
          </a:p>
        </p:txBody>
      </p:sp>
    </p:spTree>
    <p:extLst>
      <p:ext uri="{BB962C8B-B14F-4D97-AF65-F5344CB8AC3E}">
        <p14:creationId xmlns:p14="http://schemas.microsoft.com/office/powerpoint/2010/main" val="84739223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prez - logo horizont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214268BE-CF6F-423C-81F3-FFB96C5B52DE}"/>
              </a:ext>
            </a:extLst>
          </p:cNvPr>
          <p:cNvGrpSpPr/>
          <p:nvPr userDrawn="1"/>
        </p:nvGrpSpPr>
        <p:grpSpPr>
          <a:xfrm>
            <a:off x="21772" y="311721"/>
            <a:ext cx="12904628" cy="9106077"/>
            <a:chOff x="152400" y="246407"/>
            <a:chExt cx="12904628" cy="9106077"/>
          </a:xfrm>
        </p:grpSpPr>
        <p:sp>
          <p:nvSpPr>
            <p:cNvPr id="11" name="Lune 10">
              <a:extLst>
                <a:ext uri="{FF2B5EF4-FFF2-40B4-BE49-F238E27FC236}">
                  <a16:creationId xmlns:a16="http://schemas.microsoft.com/office/drawing/2014/main" id="{56C15536-9CE5-400C-9A01-7291DBAE93C2}"/>
                </a:ext>
              </a:extLst>
            </p:cNvPr>
            <p:cNvSpPr/>
            <p:nvPr userDrawn="1"/>
          </p:nvSpPr>
          <p:spPr>
            <a:xfrm rot="14761283">
              <a:off x="4755808" y="1051264"/>
              <a:ext cx="5978091" cy="10624349"/>
            </a:xfrm>
            <a:prstGeom prst="mo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3DF97E-3D5E-4D62-A2F0-4A18CB1B5D64}"/>
                </a:ext>
              </a:extLst>
            </p:cNvPr>
            <p:cNvSpPr/>
            <p:nvPr userDrawn="1"/>
          </p:nvSpPr>
          <p:spPr>
            <a:xfrm>
              <a:off x="152400" y="4814888"/>
              <a:ext cx="4180114" cy="19669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Lune 12">
              <a:extLst>
                <a:ext uri="{FF2B5EF4-FFF2-40B4-BE49-F238E27FC236}">
                  <a16:creationId xmlns:a16="http://schemas.microsoft.com/office/drawing/2014/main" id="{D34E282C-5938-4D93-BEF2-FB6F472AED1A}"/>
                </a:ext>
              </a:extLst>
            </p:cNvPr>
            <p:cNvSpPr/>
            <p:nvPr userDrawn="1"/>
          </p:nvSpPr>
          <p:spPr>
            <a:xfrm rot="11956810">
              <a:off x="9396195" y="249826"/>
              <a:ext cx="3237997" cy="7640533"/>
            </a:xfrm>
            <a:prstGeom prst="mo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Lune 16">
              <a:extLst>
                <a:ext uri="{FF2B5EF4-FFF2-40B4-BE49-F238E27FC236}">
                  <a16:creationId xmlns:a16="http://schemas.microsoft.com/office/drawing/2014/main" id="{CC931C9E-466C-42FB-9DA7-E3A73631980B}"/>
                </a:ext>
              </a:extLst>
            </p:cNvPr>
            <p:cNvSpPr/>
            <p:nvPr userDrawn="1"/>
          </p:nvSpPr>
          <p:spPr>
            <a:xfrm rot="12292074">
              <a:off x="8986117" y="246407"/>
              <a:ext cx="3237997" cy="7640533"/>
            </a:xfrm>
            <a:prstGeom prst="mo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23AAF-FCCC-424B-BE6F-634A6166AF63}"/>
                </a:ext>
              </a:extLst>
            </p:cNvPr>
            <p:cNvSpPr/>
            <p:nvPr userDrawn="1"/>
          </p:nvSpPr>
          <p:spPr>
            <a:xfrm>
              <a:off x="11150601" y="3525839"/>
              <a:ext cx="1193800" cy="32559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C60103-7C37-411E-9DA6-F995A9580CE1}"/>
                </a:ext>
              </a:extLst>
            </p:cNvPr>
            <p:cNvSpPr/>
            <p:nvPr userDrawn="1"/>
          </p:nvSpPr>
          <p:spPr>
            <a:xfrm>
              <a:off x="10007600" y="5791201"/>
              <a:ext cx="1473200" cy="990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96DBF1E-6A7F-4A87-9878-7C1F3BD6BC8E}"/>
                </a:ext>
              </a:extLst>
            </p:cNvPr>
            <p:cNvSpPr txBox="1"/>
            <p:nvPr userDrawn="1"/>
          </p:nvSpPr>
          <p:spPr>
            <a:xfrm>
              <a:off x="9662074" y="6322786"/>
              <a:ext cx="239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accent2">
                      <a:lumMod val="75000"/>
                    </a:schemeClr>
                  </a:solidFill>
                  <a:latin typeface="Century Gothic" panose="020B0502020202020204" pitchFamily="34" charset="0"/>
                </a:rPr>
                <a:t>Philippe Moty</a:t>
              </a: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6057" y="5413275"/>
            <a:ext cx="3934865" cy="112871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horizontal</a:t>
            </a:r>
          </a:p>
        </p:txBody>
      </p:sp>
    </p:spTree>
    <p:extLst>
      <p:ext uri="{BB962C8B-B14F-4D97-AF65-F5344CB8AC3E}">
        <p14:creationId xmlns:p14="http://schemas.microsoft.com/office/powerpoint/2010/main" val="159818735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 flipH="1">
            <a:off x="-4494422" y="909108"/>
            <a:ext cx="18475628" cy="5948892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7799588-5691-44BC-A4BB-A9BF48555E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288925"/>
            <a:ext cx="11087100" cy="840397"/>
          </a:xfrm>
        </p:spPr>
        <p:txBody>
          <a:bodyPr anchor="t">
            <a:normAutofit/>
          </a:bodyPr>
          <a:lstStyle>
            <a:lvl1pPr>
              <a:defRPr sz="44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BCC0F321-11A8-4B5A-B184-421559CE2D3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6700" y="1673986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6" name="Espace réservé du contenu 14">
            <a:extLst>
              <a:ext uri="{FF2B5EF4-FFF2-40B4-BE49-F238E27FC236}">
                <a16:creationId xmlns:a16="http://schemas.microsoft.com/office/drawing/2014/main" id="{8EA4DCBD-641C-4966-9C7E-833D0DEAF2A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66700" y="240665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7" name="Espace réservé du contenu 14">
            <a:extLst>
              <a:ext uri="{FF2B5EF4-FFF2-40B4-BE49-F238E27FC236}">
                <a16:creationId xmlns:a16="http://schemas.microsoft.com/office/drawing/2014/main" id="{8B25B116-346C-4CC4-B195-A210B44ECE7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66700" y="3136203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8" name="Espace réservé du contenu 14">
            <a:extLst>
              <a:ext uri="{FF2B5EF4-FFF2-40B4-BE49-F238E27FC236}">
                <a16:creationId xmlns:a16="http://schemas.microsoft.com/office/drawing/2014/main" id="{B3D16A74-65DE-4E99-8499-E4DDE66CF1D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66700" y="386574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9" name="Espace réservé du contenu 14">
            <a:extLst>
              <a:ext uri="{FF2B5EF4-FFF2-40B4-BE49-F238E27FC236}">
                <a16:creationId xmlns:a16="http://schemas.microsoft.com/office/drawing/2014/main" id="{635FBE55-EBE8-4F4E-82BC-40856A9F549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66700" y="459942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21" name="Espace réservé du contenu 14">
            <a:extLst>
              <a:ext uri="{FF2B5EF4-FFF2-40B4-BE49-F238E27FC236}">
                <a16:creationId xmlns:a16="http://schemas.microsoft.com/office/drawing/2014/main" id="{63BA2E21-6423-42AD-91BE-8AEBEE90F8A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479498" y="1673986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2" name="Espace réservé du contenu 14">
            <a:extLst>
              <a:ext uri="{FF2B5EF4-FFF2-40B4-BE49-F238E27FC236}">
                <a16:creationId xmlns:a16="http://schemas.microsoft.com/office/drawing/2014/main" id="{580EF3BE-B445-4EA1-A08A-8A6A073F348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479497" y="240665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contenu 14">
            <a:extLst>
              <a:ext uri="{FF2B5EF4-FFF2-40B4-BE49-F238E27FC236}">
                <a16:creationId xmlns:a16="http://schemas.microsoft.com/office/drawing/2014/main" id="{265228AE-C7FE-4262-A212-BF6C19A0F8C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479497" y="3136203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contenu 14">
            <a:extLst>
              <a:ext uri="{FF2B5EF4-FFF2-40B4-BE49-F238E27FC236}">
                <a16:creationId xmlns:a16="http://schemas.microsoft.com/office/drawing/2014/main" id="{372AE9C4-0B2E-4058-9417-64CA8536A9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79496" y="386574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5" name="Espace réservé du contenu 14">
            <a:extLst>
              <a:ext uri="{FF2B5EF4-FFF2-40B4-BE49-F238E27FC236}">
                <a16:creationId xmlns:a16="http://schemas.microsoft.com/office/drawing/2014/main" id="{229885C8-4380-41DC-B78A-B435D593AC5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479495" y="459942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6601825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A80AC2E9-9A06-4A68-B81D-85CDCF723CEF}"/>
              </a:ext>
            </a:extLst>
          </p:cNvPr>
          <p:cNvGrpSpPr/>
          <p:nvPr userDrawn="1"/>
        </p:nvGrpSpPr>
        <p:grpSpPr>
          <a:xfrm>
            <a:off x="-50799" y="0"/>
            <a:ext cx="13881099" cy="2926481"/>
            <a:chOff x="-41297" y="0"/>
            <a:chExt cx="12302291" cy="2593629"/>
          </a:xfrm>
        </p:grpSpPr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73940A9B-7687-4B91-8FAF-D34F4EB8B438}"/>
                </a:ext>
              </a:extLst>
            </p:cNvPr>
            <p:cNvSpPr/>
            <p:nvPr userDrawn="1"/>
          </p:nvSpPr>
          <p:spPr>
            <a:xfrm rot="5400000">
              <a:off x="3276600" y="-3289300"/>
              <a:ext cx="1866900" cy="84455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13E64E0-0180-44D4-BBFE-ADCC13AF9ED9}"/>
                </a:ext>
              </a:extLst>
            </p:cNvPr>
            <p:cNvSpPr/>
            <p:nvPr userDrawn="1"/>
          </p:nvSpPr>
          <p:spPr>
            <a:xfrm rot="21260773">
              <a:off x="-41297" y="116319"/>
              <a:ext cx="12302291" cy="2477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430096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E6BB815B-0567-4274-A1A0-70E8140A4000}"/>
              </a:ext>
            </a:extLst>
          </p:cNvPr>
          <p:cNvGrpSpPr/>
          <p:nvPr userDrawn="1"/>
        </p:nvGrpSpPr>
        <p:grpSpPr>
          <a:xfrm rot="10800000">
            <a:off x="6096000" y="0"/>
            <a:ext cx="6096000" cy="6877115"/>
            <a:chOff x="350196" y="0"/>
            <a:chExt cx="6096000" cy="685800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13E64E0-0180-44D4-BBFE-ADCC13AF9ED9}"/>
                </a:ext>
              </a:extLst>
            </p:cNvPr>
            <p:cNvSpPr/>
            <p:nvPr userDrawn="1"/>
          </p:nvSpPr>
          <p:spPr>
            <a:xfrm>
              <a:off x="350196" y="0"/>
              <a:ext cx="6096000" cy="685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3B4DDD-A78A-4426-9DAD-D727331A5558}"/>
                </a:ext>
              </a:extLst>
            </p:cNvPr>
            <p:cNvSpPr/>
            <p:nvPr userDrawn="1"/>
          </p:nvSpPr>
          <p:spPr>
            <a:xfrm>
              <a:off x="350196" y="0"/>
              <a:ext cx="2898841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46827" y="1361282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A3EC8B-C29D-4957-BF5D-BF75C16A0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822" y="1122363"/>
            <a:ext cx="5227167" cy="2387600"/>
          </a:xfrm>
        </p:spPr>
        <p:txBody>
          <a:bodyPr anchor="b"/>
          <a:lstStyle>
            <a:lvl1pPr algn="l">
              <a:defRPr sz="60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FF742F33-30CF-4E21-A724-668E33B3A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822" y="3602038"/>
            <a:ext cx="5227167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27744277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F753D5DC-7CF7-4A57-887E-BB369F379460}"/>
              </a:ext>
            </a:extLst>
          </p:cNvPr>
          <p:cNvGrpSpPr/>
          <p:nvPr userDrawn="1"/>
        </p:nvGrpSpPr>
        <p:grpSpPr>
          <a:xfrm rot="10800000">
            <a:off x="5278879" y="-1"/>
            <a:ext cx="6913120" cy="6877116"/>
            <a:chOff x="-466924" y="0"/>
            <a:chExt cx="6913120" cy="6858001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F7F1DA7-86E9-403E-8A11-0B473A4B7377}"/>
                </a:ext>
              </a:extLst>
            </p:cNvPr>
            <p:cNvSpPr/>
            <p:nvPr userDrawn="1"/>
          </p:nvSpPr>
          <p:spPr>
            <a:xfrm>
              <a:off x="350196" y="0"/>
              <a:ext cx="6096000" cy="685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152CA4-EBD9-4369-9DE8-01199BDC7ACB}"/>
                </a:ext>
              </a:extLst>
            </p:cNvPr>
            <p:cNvSpPr/>
            <p:nvPr userDrawn="1"/>
          </p:nvSpPr>
          <p:spPr>
            <a:xfrm>
              <a:off x="-466924" y="1"/>
              <a:ext cx="3715962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5515" y="1361282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D885BE70-A4F6-43ED-8497-2FE0842EC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15EB74C3-32BB-4EEB-93CF-3B072C4AC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79458601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flipH="1">
            <a:off x="-2339166" y="0"/>
            <a:ext cx="24306029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986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213E64E0-0180-44D4-BBFE-ADCC13AF9ED9}"/>
              </a:ext>
            </a:extLst>
          </p:cNvPr>
          <p:cNvSpPr/>
          <p:nvPr userDrawn="1"/>
        </p:nvSpPr>
        <p:spPr>
          <a:xfrm>
            <a:off x="-4328" y="-719847"/>
            <a:ext cx="5719864" cy="76686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B4DDD-A78A-4426-9DAD-D727331A5558}"/>
              </a:ext>
            </a:extLst>
          </p:cNvPr>
          <p:cNvSpPr/>
          <p:nvPr userDrawn="1"/>
        </p:nvSpPr>
        <p:spPr>
          <a:xfrm>
            <a:off x="0" y="0"/>
            <a:ext cx="2898841" cy="6877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759BA8-4C1E-44CF-95C8-816B36CBC357}"/>
              </a:ext>
            </a:extLst>
          </p:cNvPr>
          <p:cNvSpPr/>
          <p:nvPr userDrawn="1"/>
        </p:nvSpPr>
        <p:spPr>
          <a:xfrm>
            <a:off x="139700" y="-233464"/>
            <a:ext cx="5036760" cy="71823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537737" y="1122363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135224990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flipH="1">
            <a:off x="-2339166" y="0"/>
            <a:ext cx="24306029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189899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213E64E0-0180-44D4-BBFE-ADCC13AF9ED9}"/>
              </a:ext>
            </a:extLst>
          </p:cNvPr>
          <p:cNvSpPr/>
          <p:nvPr userDrawn="1"/>
        </p:nvSpPr>
        <p:spPr>
          <a:xfrm>
            <a:off x="-4328" y="-719847"/>
            <a:ext cx="5719864" cy="76686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B4DDD-A78A-4426-9DAD-D727331A5558}"/>
              </a:ext>
            </a:extLst>
          </p:cNvPr>
          <p:cNvSpPr/>
          <p:nvPr userDrawn="1"/>
        </p:nvSpPr>
        <p:spPr>
          <a:xfrm>
            <a:off x="0" y="0"/>
            <a:ext cx="2898841" cy="6877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759BA8-4C1E-44CF-95C8-816B36CBC357}"/>
              </a:ext>
            </a:extLst>
          </p:cNvPr>
          <p:cNvSpPr/>
          <p:nvPr userDrawn="1"/>
        </p:nvSpPr>
        <p:spPr>
          <a:xfrm>
            <a:off x="139700" y="-233464"/>
            <a:ext cx="5036760" cy="71823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537737" y="1122363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87658189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ction 2.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213E64E0-0180-44D4-BBFE-ADCC13AF9ED9}"/>
              </a:ext>
            </a:extLst>
          </p:cNvPr>
          <p:cNvSpPr/>
          <p:nvPr userDrawn="1"/>
        </p:nvSpPr>
        <p:spPr>
          <a:xfrm>
            <a:off x="-4328" y="-719847"/>
            <a:ext cx="5719864" cy="76686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B4DDD-A78A-4426-9DAD-D727331A5558}"/>
              </a:ext>
            </a:extLst>
          </p:cNvPr>
          <p:cNvSpPr/>
          <p:nvPr userDrawn="1"/>
        </p:nvSpPr>
        <p:spPr>
          <a:xfrm>
            <a:off x="0" y="0"/>
            <a:ext cx="2898841" cy="68777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759BA8-4C1E-44CF-95C8-816B36CBC357}"/>
              </a:ext>
            </a:extLst>
          </p:cNvPr>
          <p:cNvSpPr/>
          <p:nvPr userDrawn="1"/>
        </p:nvSpPr>
        <p:spPr>
          <a:xfrm>
            <a:off x="139700" y="-233464"/>
            <a:ext cx="5036760" cy="71823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537737" y="1122363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373287411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>
            <a:off x="-11100391" y="0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22520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>
            <a:off x="-11100391" y="0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349026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0727680-9F5C-41C9-8CA9-91D816B764A5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5345E568-6DB7-4468-B99C-9A1F55884D40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BFF80D8-ABA5-48F9-AD3C-5C188205CB15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CDD2B6D-549D-4F5C-978F-55648867248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4C28788-CC75-4A2C-B8D3-CABDF52E6461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C24D8483-ADE6-4833-B3E7-465746F4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9538781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76BC8128-9AB1-4C91-978E-53A9E04F7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71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3EAAFB1-BAAA-455D-A79F-F13C9F981ACF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F57FE330-B543-40CE-96CE-0638FBF2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9118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 flipH="1">
            <a:off x="-2000731" y="1822317"/>
            <a:ext cx="15705491" cy="5056947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D2C07081-1071-486D-80B0-D3F06C46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900196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9D2657FF-44F0-4C26-993F-6F695BFAA806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78E8AB97-9987-4C3B-B4C1-6082BC24AA2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2A3FC7-55F5-4979-AA8C-1E4294C12865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9BF2CE1-9E0D-428C-A607-6093BB0A5C7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3AA7CB3-2400-4582-A3A8-80B2937B26AB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393C9FE-734B-4517-B584-C877213D73A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D297CB-A4C2-4192-993C-AEF2E4E6920C}"/>
              </a:ext>
            </a:extLst>
          </p:cNvPr>
          <p:cNvSpPr>
            <a:spLocks noGrp="1"/>
          </p:cNvSpPr>
          <p:nvPr userDrawn="1"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6369F2E-F584-4061-8EFE-1375C9C0668B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0318411B-0285-4D23-913C-E53333AEBA3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5">
            <a:extLst>
              <a:ext uri="{FF2B5EF4-FFF2-40B4-BE49-F238E27FC236}">
                <a16:creationId xmlns:a16="http://schemas.microsoft.com/office/drawing/2014/main" id="{84210769-1731-4C2A-B843-87322AFB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145464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A1AFCE98-2FE4-4920-A7EE-E088F31606D8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BD80C340-403D-4AB2-9877-1045BA985EDF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19ADEC4-EE27-479A-BC4A-39BFEBFFB5D1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D45FCE-32FD-4B84-8FBF-4F7A7AB79D30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9CB59F4-15E1-4CD9-8287-59E2F5C3A4C8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9860D-A114-4925-AE94-8EC3181BA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825625"/>
            <a:ext cx="57531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CCADD8-32AC-480A-826A-5C3D621C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903645-1A08-438C-B88B-DACBAE8BA6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C63B175E-F332-48E2-AD5E-F2125C4B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0D43AA6-E2ED-4DB4-83E6-AA8CD49C81B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200" y="1825625"/>
            <a:ext cx="57531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370793-CA55-4B7A-BBF9-432C0B81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21010049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A1AFCE98-2FE4-4920-A7EE-E088F31606D8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BD80C340-403D-4AB2-9877-1045BA985EDF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19ADEC4-EE27-479A-BC4A-39BFEBFFB5D1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D45FCE-32FD-4B84-8FBF-4F7A7AB79D30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9CB59F4-15E1-4CD9-8287-59E2F5C3A4C8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9860D-A114-4925-AE94-8EC3181BA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CCADD8-32AC-480A-826A-5C3D621C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903645-1A08-438C-B88B-DACBAE8BA6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C63B175E-F332-48E2-AD5E-F2125C4B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75B6E144-FFFF-41FB-A4CB-9F21CE258B9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03367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2F48BC01-00A5-4132-AB37-E7289C80818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27334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370793-CA55-4B7A-BBF9-432C0B81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0254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ction 2.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213E64E0-0180-44D4-BBFE-ADCC13AF9ED9}"/>
              </a:ext>
            </a:extLst>
          </p:cNvPr>
          <p:cNvSpPr/>
          <p:nvPr userDrawn="1"/>
        </p:nvSpPr>
        <p:spPr>
          <a:xfrm>
            <a:off x="-4328" y="-719847"/>
            <a:ext cx="5719864" cy="76686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B4DDD-A78A-4426-9DAD-D727331A5558}"/>
              </a:ext>
            </a:extLst>
          </p:cNvPr>
          <p:cNvSpPr/>
          <p:nvPr userDrawn="1"/>
        </p:nvSpPr>
        <p:spPr>
          <a:xfrm>
            <a:off x="0" y="0"/>
            <a:ext cx="2898841" cy="68777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759BA8-4C1E-44CF-95C8-816B36CBC357}"/>
              </a:ext>
            </a:extLst>
          </p:cNvPr>
          <p:cNvSpPr/>
          <p:nvPr userDrawn="1"/>
        </p:nvSpPr>
        <p:spPr>
          <a:xfrm>
            <a:off x="139700" y="-233464"/>
            <a:ext cx="5036760" cy="71823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537737" y="1122363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388539038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8DB9619-13DA-40ED-8850-1FE3AF376EEE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11" name="Triangle rectangle 10">
              <a:extLst>
                <a:ext uri="{FF2B5EF4-FFF2-40B4-BE49-F238E27FC236}">
                  <a16:creationId xmlns:a16="http://schemas.microsoft.com/office/drawing/2014/main" id="{FDD6BBE8-CF50-47D9-8BC4-D4A2C54BA5AE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B25E7B1-792F-41F6-AC3D-E5468419BFD7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4F93541-9240-43C7-9A7C-92DFF7EAD3B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B8AEF4A-8707-4424-A0F8-653389D7198B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15082E-65DF-40EE-A357-32352649B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D3446F-D107-407E-B08C-32B6E0AC6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0844E6-9EC4-4BFA-A922-DF582175B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BF7C352-E664-468D-A60B-C6937BE44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pied de page 5">
            <a:extLst>
              <a:ext uri="{FF2B5EF4-FFF2-40B4-BE49-F238E27FC236}">
                <a16:creationId xmlns:a16="http://schemas.microsoft.com/office/drawing/2014/main" id="{B570D578-5C22-48F3-B36A-94F0CBCB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0B51B9A-0BFC-4DF4-BC26-CC4F3161E7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15BC123B-F33C-43A5-9A6F-E044306E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F11B2850-80CC-4BF1-9A52-E0E94851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44920166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mise en av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DABA1867-10F8-4068-AD38-F3309B43353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9788" y="2344738"/>
            <a:ext cx="4346575" cy="351631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63C3A62-4E4A-4DBC-A0EB-5A2E91632435}"/>
              </a:ext>
            </a:extLst>
          </p:cNvPr>
          <p:cNvGrpSpPr/>
          <p:nvPr userDrawn="1"/>
        </p:nvGrpSpPr>
        <p:grpSpPr>
          <a:xfrm>
            <a:off x="-41296" y="1"/>
            <a:ext cx="9758810" cy="2057400"/>
            <a:chOff x="-41297" y="0"/>
            <a:chExt cx="12302291" cy="2593629"/>
          </a:xfrm>
        </p:grpSpPr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DBF795FA-E5EC-424D-B32E-AC1241668FD8}"/>
                </a:ext>
              </a:extLst>
            </p:cNvPr>
            <p:cNvSpPr/>
            <p:nvPr userDrawn="1"/>
          </p:nvSpPr>
          <p:spPr>
            <a:xfrm rot="5400000">
              <a:off x="3276600" y="-3289300"/>
              <a:ext cx="1866900" cy="84455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09D97BF-7515-4938-B2E4-0A054874A003}"/>
                </a:ext>
              </a:extLst>
            </p:cNvPr>
            <p:cNvSpPr/>
            <p:nvPr userDrawn="1"/>
          </p:nvSpPr>
          <p:spPr>
            <a:xfrm rot="21260773">
              <a:off x="-41297" y="116319"/>
              <a:ext cx="12302291" cy="2477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4523E40C-46A7-4569-9930-D33692D7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F4E8628-2FA2-4811-88C5-6C9C4CE19ED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5C3243C7-2357-439E-9ED8-6DE73268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2D508BC-546A-4225-90BE-BA66DBEFD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3600"/>
            <a:ext cx="4346576" cy="1193800"/>
          </a:xfrm>
        </p:spPr>
        <p:txBody>
          <a:bodyPr anchor="b"/>
          <a:lstStyle>
            <a:lvl1pPr>
              <a:defRPr sz="32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226865-8FDD-47D2-BA5F-FA0CD83F3B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0" y="425450"/>
            <a:ext cx="6251575" cy="54356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6233403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432186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 image - texte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D3B14-2C43-4A3F-A1F5-A224369971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D0E8C61-5FEB-417B-9A5E-94D31DE1C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221075"/>
            <a:ext cx="12192000" cy="1656347"/>
          </a:xfrm>
          <a:solidFill>
            <a:srgbClr val="FFFFFF">
              <a:alpha val="47843"/>
            </a:srgb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Titre ou commentaires</a:t>
            </a:r>
          </a:p>
        </p:txBody>
      </p:sp>
    </p:spTree>
    <p:extLst>
      <p:ext uri="{BB962C8B-B14F-4D97-AF65-F5344CB8AC3E}">
        <p14:creationId xmlns:p14="http://schemas.microsoft.com/office/powerpoint/2010/main" val="202308260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 image - texte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D3B14-2C43-4A3F-A1F5-A224369971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D0E8C61-5FEB-417B-9A5E-94D31DE1C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221075"/>
            <a:ext cx="12192000" cy="1656347"/>
          </a:xfrm>
          <a:solidFill>
            <a:schemeClr val="tx1">
              <a:alpha val="47843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Titre ou commentaires</a:t>
            </a:r>
          </a:p>
        </p:txBody>
      </p:sp>
    </p:spTree>
    <p:extLst>
      <p:ext uri="{BB962C8B-B14F-4D97-AF65-F5344CB8AC3E}">
        <p14:creationId xmlns:p14="http://schemas.microsoft.com/office/powerpoint/2010/main" val="259008555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>
            <a:off x="-2511562" y="-2413591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36428"/>
            <a:ext cx="10515600" cy="1699683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Merci 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18391"/>
            <a:ext cx="10515600" cy="80068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346484"/>
            <a:ext cx="2390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</p:spTree>
    <p:extLst>
      <p:ext uri="{BB962C8B-B14F-4D97-AF65-F5344CB8AC3E}">
        <p14:creationId xmlns:p14="http://schemas.microsoft.com/office/powerpoint/2010/main" val="2659769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>
            <a:off x="-11100391" y="0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9275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>
            <a:off x="-11100391" y="0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065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0727680-9F5C-41C9-8CA9-91D816B764A5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5345E568-6DB7-4468-B99C-9A1F55884D40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BFF80D8-ABA5-48F9-AD3C-5C188205CB15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CDD2B6D-549D-4F5C-978F-55648867248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4C28788-CC75-4A2C-B8D3-CABDF52E6461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C24D8483-ADE6-4833-B3E7-465746F4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9538781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76BC8128-9AB1-4C91-978E-53A9E04F7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71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3EAAFB1-BAAA-455D-A79F-F13C9F981ACF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F57FE330-B543-40CE-96CE-0638FBF2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687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 flipH="1">
            <a:off x="-2000731" y="1822317"/>
            <a:ext cx="15705491" cy="5056947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D2C07081-1071-486D-80B0-D3F06C46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21532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9D2657FF-44F0-4C26-993F-6F695BFAA806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78E8AB97-9987-4C3B-B4C1-6082BC24AA2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2A3FC7-55F5-4979-AA8C-1E4294C12865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9BF2CE1-9E0D-428C-A607-6093BB0A5C7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3AA7CB3-2400-4582-A3A8-80B2937B26AB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393C9FE-734B-4517-B584-C877213D73A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D297CB-A4C2-4192-993C-AEF2E4E6920C}"/>
              </a:ext>
            </a:extLst>
          </p:cNvPr>
          <p:cNvSpPr>
            <a:spLocks noGrp="1"/>
          </p:cNvSpPr>
          <p:nvPr userDrawn="1"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6369F2E-F584-4061-8EFE-1375C9C0668B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0318411B-0285-4D23-913C-E53333AEBA3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5">
            <a:extLst>
              <a:ext uri="{FF2B5EF4-FFF2-40B4-BE49-F238E27FC236}">
                <a16:creationId xmlns:a16="http://schemas.microsoft.com/office/drawing/2014/main" id="{84210769-1731-4C2A-B843-87322AFB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15126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A1AFCE98-2FE4-4920-A7EE-E088F31606D8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BD80C340-403D-4AB2-9877-1045BA985EDF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19ADEC4-EE27-479A-BC4A-39BFEBFFB5D1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D45FCE-32FD-4B84-8FBF-4F7A7AB79D30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9CB59F4-15E1-4CD9-8287-59E2F5C3A4C8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9860D-A114-4925-AE94-8EC3181BA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825625"/>
            <a:ext cx="57531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CCADD8-32AC-480A-826A-5C3D621C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903645-1A08-438C-B88B-DACBAE8BA6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C63B175E-F332-48E2-AD5E-F2125C4B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0D43AA6-E2ED-4DB4-83E6-AA8CD49C81B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200" y="1825625"/>
            <a:ext cx="57531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370793-CA55-4B7A-BBF9-432C0B81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1034744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A1AFCE98-2FE4-4920-A7EE-E088F31606D8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BD80C340-403D-4AB2-9877-1045BA985EDF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19ADEC4-EE27-479A-BC4A-39BFEBFFB5D1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D45FCE-32FD-4B84-8FBF-4F7A7AB79D30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9CB59F4-15E1-4CD9-8287-59E2F5C3A4C8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9860D-A114-4925-AE94-8EC3181BA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CCADD8-32AC-480A-826A-5C3D621C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903645-1A08-438C-B88B-DACBAE8BA6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C63B175E-F332-48E2-AD5E-F2125C4B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75B6E144-FFFF-41FB-A4CB-9F21CE258B9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03367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2F48BC01-00A5-4132-AB37-E7289C80818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27334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370793-CA55-4B7A-BBF9-432C0B81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92051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prez - logo car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992B82C-5B0D-4410-B9CC-416F492E1DE0}"/>
              </a:ext>
            </a:extLst>
          </p:cNvPr>
          <p:cNvGrpSpPr/>
          <p:nvPr userDrawn="1"/>
        </p:nvGrpSpPr>
        <p:grpSpPr>
          <a:xfrm>
            <a:off x="21772" y="311721"/>
            <a:ext cx="12904628" cy="9106077"/>
            <a:chOff x="152400" y="246407"/>
            <a:chExt cx="12904628" cy="9106077"/>
          </a:xfrm>
        </p:grpSpPr>
        <p:sp>
          <p:nvSpPr>
            <p:cNvPr id="10" name="Lune 9">
              <a:extLst>
                <a:ext uri="{FF2B5EF4-FFF2-40B4-BE49-F238E27FC236}">
                  <a16:creationId xmlns:a16="http://schemas.microsoft.com/office/drawing/2014/main" id="{4AFF7D32-C614-4370-981C-9BD3DFD67789}"/>
                </a:ext>
              </a:extLst>
            </p:cNvPr>
            <p:cNvSpPr/>
            <p:nvPr userDrawn="1"/>
          </p:nvSpPr>
          <p:spPr>
            <a:xfrm rot="14761283">
              <a:off x="4755808" y="1051264"/>
              <a:ext cx="5978091" cy="10624349"/>
            </a:xfrm>
            <a:prstGeom prst="mo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FED779-841E-4792-8519-2A3BF0505E9D}"/>
                </a:ext>
              </a:extLst>
            </p:cNvPr>
            <p:cNvSpPr/>
            <p:nvPr userDrawn="1"/>
          </p:nvSpPr>
          <p:spPr>
            <a:xfrm>
              <a:off x="152400" y="4814888"/>
              <a:ext cx="4180114" cy="1966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Lune 11">
              <a:extLst>
                <a:ext uri="{FF2B5EF4-FFF2-40B4-BE49-F238E27FC236}">
                  <a16:creationId xmlns:a16="http://schemas.microsoft.com/office/drawing/2014/main" id="{2D726B90-FEC1-4DDE-AE19-71600A82435D}"/>
                </a:ext>
              </a:extLst>
            </p:cNvPr>
            <p:cNvSpPr/>
            <p:nvPr userDrawn="1"/>
          </p:nvSpPr>
          <p:spPr>
            <a:xfrm rot="11956810">
              <a:off x="9396195" y="249826"/>
              <a:ext cx="3237997" cy="7640533"/>
            </a:xfrm>
            <a:prstGeom prst="mo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Lune 12">
              <a:extLst>
                <a:ext uri="{FF2B5EF4-FFF2-40B4-BE49-F238E27FC236}">
                  <a16:creationId xmlns:a16="http://schemas.microsoft.com/office/drawing/2014/main" id="{47E4EAA5-0E6A-485E-A610-234890CED290}"/>
                </a:ext>
              </a:extLst>
            </p:cNvPr>
            <p:cNvSpPr/>
            <p:nvPr userDrawn="1"/>
          </p:nvSpPr>
          <p:spPr>
            <a:xfrm rot="12292074">
              <a:off x="8986117" y="246407"/>
              <a:ext cx="3237997" cy="7640533"/>
            </a:xfrm>
            <a:prstGeom prst="mo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444437-F7B5-49F7-818A-08BF3FF83024}"/>
                </a:ext>
              </a:extLst>
            </p:cNvPr>
            <p:cNvSpPr/>
            <p:nvPr userDrawn="1"/>
          </p:nvSpPr>
          <p:spPr>
            <a:xfrm>
              <a:off x="11150601" y="3525839"/>
              <a:ext cx="1193800" cy="32559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FAC8C6-225F-4454-9191-6527098E4D8D}"/>
                </a:ext>
              </a:extLst>
            </p:cNvPr>
            <p:cNvSpPr/>
            <p:nvPr userDrawn="1"/>
          </p:nvSpPr>
          <p:spPr>
            <a:xfrm>
              <a:off x="10007600" y="5791201"/>
              <a:ext cx="1473200" cy="990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C918385-FD0A-4DAF-9E16-37536F05D3CD}"/>
                </a:ext>
              </a:extLst>
            </p:cNvPr>
            <p:cNvSpPr txBox="1"/>
            <p:nvPr userDrawn="1"/>
          </p:nvSpPr>
          <p:spPr>
            <a:xfrm>
              <a:off x="9662074" y="6322786"/>
              <a:ext cx="239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Philippe Moty</a:t>
              </a:r>
            </a:p>
          </p:txBody>
        </p:sp>
      </p:grp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1535" y="4662488"/>
            <a:ext cx="2041525" cy="16891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carré</a:t>
            </a:r>
          </a:p>
        </p:txBody>
      </p:sp>
    </p:spTree>
    <p:extLst>
      <p:ext uri="{BB962C8B-B14F-4D97-AF65-F5344CB8AC3E}">
        <p14:creationId xmlns:p14="http://schemas.microsoft.com/office/powerpoint/2010/main" val="20568882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8DB9619-13DA-40ED-8850-1FE3AF376EEE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11" name="Triangle rectangle 10">
              <a:extLst>
                <a:ext uri="{FF2B5EF4-FFF2-40B4-BE49-F238E27FC236}">
                  <a16:creationId xmlns:a16="http://schemas.microsoft.com/office/drawing/2014/main" id="{FDD6BBE8-CF50-47D9-8BC4-D4A2C54BA5AE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B25E7B1-792F-41F6-AC3D-E5468419BFD7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4F93541-9240-43C7-9A7C-92DFF7EAD3B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B8AEF4A-8707-4424-A0F8-653389D7198B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15082E-65DF-40EE-A357-32352649B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D3446F-D107-407E-B08C-32B6E0AC6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0844E6-9EC4-4BFA-A922-DF582175B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BF7C352-E664-468D-A60B-C6937BE44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pied de page 5">
            <a:extLst>
              <a:ext uri="{FF2B5EF4-FFF2-40B4-BE49-F238E27FC236}">
                <a16:creationId xmlns:a16="http://schemas.microsoft.com/office/drawing/2014/main" id="{B570D578-5C22-48F3-B36A-94F0CBCB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0B51B9A-0BFC-4DF4-BC26-CC4F3161E7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15BC123B-F33C-43A5-9A6F-E044306E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F11B2850-80CC-4BF1-9A52-E0E94851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156838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mise en av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DABA1867-10F8-4068-AD38-F3309B43353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9788" y="2344738"/>
            <a:ext cx="4346575" cy="351631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63C3A62-4E4A-4DBC-A0EB-5A2E91632435}"/>
              </a:ext>
            </a:extLst>
          </p:cNvPr>
          <p:cNvGrpSpPr/>
          <p:nvPr userDrawn="1"/>
        </p:nvGrpSpPr>
        <p:grpSpPr>
          <a:xfrm>
            <a:off x="-41296" y="1"/>
            <a:ext cx="9758810" cy="2057400"/>
            <a:chOff x="-41297" y="0"/>
            <a:chExt cx="12302291" cy="2593629"/>
          </a:xfrm>
        </p:grpSpPr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DBF795FA-E5EC-424D-B32E-AC1241668FD8}"/>
                </a:ext>
              </a:extLst>
            </p:cNvPr>
            <p:cNvSpPr/>
            <p:nvPr userDrawn="1"/>
          </p:nvSpPr>
          <p:spPr>
            <a:xfrm rot="5400000">
              <a:off x="3276600" y="-3289300"/>
              <a:ext cx="1866900" cy="84455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09D97BF-7515-4938-B2E4-0A054874A003}"/>
                </a:ext>
              </a:extLst>
            </p:cNvPr>
            <p:cNvSpPr/>
            <p:nvPr userDrawn="1"/>
          </p:nvSpPr>
          <p:spPr>
            <a:xfrm rot="21260773">
              <a:off x="-41297" y="116319"/>
              <a:ext cx="12302291" cy="2477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4523E40C-46A7-4569-9930-D33692D7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F4E8628-2FA2-4811-88C5-6C9C4CE19ED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5C3243C7-2357-439E-9ED8-6DE73268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2D508BC-546A-4225-90BE-BA66DBEFD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3600"/>
            <a:ext cx="4346576" cy="1193800"/>
          </a:xfrm>
        </p:spPr>
        <p:txBody>
          <a:bodyPr anchor="b"/>
          <a:lstStyle>
            <a:lvl1pPr>
              <a:defRPr sz="32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226865-8FDD-47D2-BA5F-FA0CD83F3B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0" y="425450"/>
            <a:ext cx="6251575" cy="54356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061311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7458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 image - texte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D3B14-2C43-4A3F-A1F5-A224369971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D0E8C61-5FEB-417B-9A5E-94D31DE1C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221075"/>
            <a:ext cx="12192000" cy="1656347"/>
          </a:xfrm>
          <a:solidFill>
            <a:srgbClr val="FFFFFF">
              <a:alpha val="47843"/>
            </a:srgb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Titre ou commentaires</a:t>
            </a:r>
          </a:p>
        </p:txBody>
      </p:sp>
    </p:spTree>
    <p:extLst>
      <p:ext uri="{BB962C8B-B14F-4D97-AF65-F5344CB8AC3E}">
        <p14:creationId xmlns:p14="http://schemas.microsoft.com/office/powerpoint/2010/main" val="13783146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 image - texte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D3B14-2C43-4A3F-A1F5-A224369971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D0E8C61-5FEB-417B-9A5E-94D31DE1C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221075"/>
            <a:ext cx="12192000" cy="1656347"/>
          </a:xfrm>
          <a:solidFill>
            <a:schemeClr val="tx1">
              <a:alpha val="47843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Titre ou commentaires</a:t>
            </a:r>
          </a:p>
        </p:txBody>
      </p:sp>
    </p:spTree>
    <p:extLst>
      <p:ext uri="{BB962C8B-B14F-4D97-AF65-F5344CB8AC3E}">
        <p14:creationId xmlns:p14="http://schemas.microsoft.com/office/powerpoint/2010/main" val="30997578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>
            <a:off x="-2511562" y="-2413591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36428"/>
            <a:ext cx="10515600" cy="1699683"/>
          </a:xfrm>
        </p:spPr>
        <p:txBody>
          <a:bodyPr anchor="b"/>
          <a:lstStyle>
            <a:lvl1pPr algn="ctr">
              <a:defRPr sz="6000" b="1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Merci 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18391"/>
            <a:ext cx="10515600" cy="80068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346484"/>
            <a:ext cx="2390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</p:spTree>
    <p:extLst>
      <p:ext uri="{BB962C8B-B14F-4D97-AF65-F5344CB8AC3E}">
        <p14:creationId xmlns:p14="http://schemas.microsoft.com/office/powerpoint/2010/main" val="8659303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ez - logo ca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une 20">
            <a:extLst>
              <a:ext uri="{FF2B5EF4-FFF2-40B4-BE49-F238E27FC236}">
                <a16:creationId xmlns:a16="http://schemas.microsoft.com/office/drawing/2014/main" id="{3782CF31-CCFF-4DEF-91EE-2A587DF3E27F}"/>
              </a:ext>
            </a:extLst>
          </p:cNvPr>
          <p:cNvSpPr/>
          <p:nvPr userDrawn="1"/>
        </p:nvSpPr>
        <p:spPr>
          <a:xfrm rot="14761283">
            <a:off x="4603408" y="1127463"/>
            <a:ext cx="5978091" cy="10624349"/>
          </a:xfrm>
          <a:prstGeom prst="mo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0840BC-B109-4DC7-BE48-22E0456B64A5}"/>
              </a:ext>
            </a:extLst>
          </p:cNvPr>
          <p:cNvSpPr/>
          <p:nvPr userDrawn="1"/>
        </p:nvSpPr>
        <p:spPr>
          <a:xfrm>
            <a:off x="0" y="4891087"/>
            <a:ext cx="4180114" cy="1966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Lune 19">
            <a:extLst>
              <a:ext uri="{FF2B5EF4-FFF2-40B4-BE49-F238E27FC236}">
                <a16:creationId xmlns:a16="http://schemas.microsoft.com/office/drawing/2014/main" id="{914C0EC8-6D7E-4E23-BF86-C0F54255A31B}"/>
              </a:ext>
            </a:extLst>
          </p:cNvPr>
          <p:cNvSpPr/>
          <p:nvPr userDrawn="1"/>
        </p:nvSpPr>
        <p:spPr>
          <a:xfrm rot="11956810">
            <a:off x="9243795" y="326025"/>
            <a:ext cx="3237997" cy="7640533"/>
          </a:xfrm>
          <a:prstGeom prst="mo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9" name="Lune 8">
            <a:extLst>
              <a:ext uri="{FF2B5EF4-FFF2-40B4-BE49-F238E27FC236}">
                <a16:creationId xmlns:a16="http://schemas.microsoft.com/office/drawing/2014/main" id="{E601A97A-387B-4EC8-A275-308F340D2150}"/>
              </a:ext>
            </a:extLst>
          </p:cNvPr>
          <p:cNvSpPr/>
          <p:nvPr userDrawn="1"/>
        </p:nvSpPr>
        <p:spPr>
          <a:xfrm rot="12292074">
            <a:off x="8833717" y="322606"/>
            <a:ext cx="3237997" cy="7640533"/>
          </a:xfrm>
          <a:prstGeom prst="mo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364931-E39E-420A-952A-E886EA901481}"/>
              </a:ext>
            </a:extLst>
          </p:cNvPr>
          <p:cNvSpPr/>
          <p:nvPr userDrawn="1"/>
        </p:nvSpPr>
        <p:spPr>
          <a:xfrm>
            <a:off x="10998201" y="3602038"/>
            <a:ext cx="1193800" cy="32559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FB7164-FA4F-4903-A4DF-7ADF4EDC14E0}"/>
              </a:ext>
            </a:extLst>
          </p:cNvPr>
          <p:cNvSpPr/>
          <p:nvPr userDrawn="1"/>
        </p:nvSpPr>
        <p:spPr>
          <a:xfrm>
            <a:off x="9855200" y="5867400"/>
            <a:ext cx="1473200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18385-FD0A-4DAF-9E16-37536F05D3CD}"/>
              </a:ext>
            </a:extLst>
          </p:cNvPr>
          <p:cNvSpPr txBox="1"/>
          <p:nvPr userDrawn="1"/>
        </p:nvSpPr>
        <p:spPr>
          <a:xfrm>
            <a:off x="9662074" y="6388100"/>
            <a:ext cx="239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1535" y="4891087"/>
            <a:ext cx="2041525" cy="16891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carré</a:t>
            </a:r>
          </a:p>
        </p:txBody>
      </p:sp>
    </p:spTree>
    <p:extLst>
      <p:ext uri="{BB962C8B-B14F-4D97-AF65-F5344CB8AC3E}">
        <p14:creationId xmlns:p14="http://schemas.microsoft.com/office/powerpoint/2010/main" val="31322660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prez - logo carr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C1E4FF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992B82C-5B0D-4410-B9CC-416F492E1DE0}"/>
              </a:ext>
            </a:extLst>
          </p:cNvPr>
          <p:cNvGrpSpPr/>
          <p:nvPr userDrawn="1"/>
        </p:nvGrpSpPr>
        <p:grpSpPr>
          <a:xfrm>
            <a:off x="21772" y="311721"/>
            <a:ext cx="12904628" cy="9106077"/>
            <a:chOff x="152400" y="246407"/>
            <a:chExt cx="12904628" cy="9106077"/>
          </a:xfrm>
        </p:grpSpPr>
        <p:sp>
          <p:nvSpPr>
            <p:cNvPr id="10" name="Lune 9">
              <a:extLst>
                <a:ext uri="{FF2B5EF4-FFF2-40B4-BE49-F238E27FC236}">
                  <a16:creationId xmlns:a16="http://schemas.microsoft.com/office/drawing/2014/main" id="{4AFF7D32-C614-4370-981C-9BD3DFD67789}"/>
                </a:ext>
              </a:extLst>
            </p:cNvPr>
            <p:cNvSpPr/>
            <p:nvPr userDrawn="1"/>
          </p:nvSpPr>
          <p:spPr>
            <a:xfrm rot="14761283">
              <a:off x="4755808" y="1051264"/>
              <a:ext cx="5978091" cy="10624349"/>
            </a:xfrm>
            <a:prstGeom prst="moon">
              <a:avLst/>
            </a:prstGeom>
            <a:solidFill>
              <a:srgbClr val="C1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FED779-841E-4792-8519-2A3BF0505E9D}"/>
                </a:ext>
              </a:extLst>
            </p:cNvPr>
            <p:cNvSpPr/>
            <p:nvPr userDrawn="1"/>
          </p:nvSpPr>
          <p:spPr>
            <a:xfrm>
              <a:off x="152400" y="4830930"/>
              <a:ext cx="4180114" cy="196691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Lune 11">
              <a:extLst>
                <a:ext uri="{FF2B5EF4-FFF2-40B4-BE49-F238E27FC236}">
                  <a16:creationId xmlns:a16="http://schemas.microsoft.com/office/drawing/2014/main" id="{2D726B90-FEC1-4DDE-AE19-71600A82435D}"/>
                </a:ext>
              </a:extLst>
            </p:cNvPr>
            <p:cNvSpPr/>
            <p:nvPr userDrawn="1"/>
          </p:nvSpPr>
          <p:spPr>
            <a:xfrm rot="11956810">
              <a:off x="9396195" y="249826"/>
              <a:ext cx="3237997" cy="7640533"/>
            </a:xfrm>
            <a:prstGeom prst="moon">
              <a:avLst/>
            </a:prstGeom>
            <a:solidFill>
              <a:srgbClr val="C1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Lune 12">
              <a:extLst>
                <a:ext uri="{FF2B5EF4-FFF2-40B4-BE49-F238E27FC236}">
                  <a16:creationId xmlns:a16="http://schemas.microsoft.com/office/drawing/2014/main" id="{47E4EAA5-0E6A-485E-A610-234890CED290}"/>
                </a:ext>
              </a:extLst>
            </p:cNvPr>
            <p:cNvSpPr/>
            <p:nvPr userDrawn="1"/>
          </p:nvSpPr>
          <p:spPr>
            <a:xfrm rot="12292074">
              <a:off x="8986117" y="246407"/>
              <a:ext cx="3237997" cy="7640533"/>
            </a:xfrm>
            <a:prstGeom prst="mo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444437-F7B5-49F7-818A-08BF3FF83024}"/>
                </a:ext>
              </a:extLst>
            </p:cNvPr>
            <p:cNvSpPr/>
            <p:nvPr userDrawn="1"/>
          </p:nvSpPr>
          <p:spPr>
            <a:xfrm>
              <a:off x="11150601" y="3525839"/>
              <a:ext cx="1193800" cy="325596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FAC8C6-225F-4454-9191-6527098E4D8D}"/>
                </a:ext>
              </a:extLst>
            </p:cNvPr>
            <p:cNvSpPr/>
            <p:nvPr userDrawn="1"/>
          </p:nvSpPr>
          <p:spPr>
            <a:xfrm>
              <a:off x="10007600" y="5823285"/>
              <a:ext cx="1473200" cy="990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C918385-FD0A-4DAF-9E16-37536F05D3CD}"/>
                </a:ext>
              </a:extLst>
            </p:cNvPr>
            <p:cNvSpPr txBox="1"/>
            <p:nvPr userDrawn="1"/>
          </p:nvSpPr>
          <p:spPr>
            <a:xfrm>
              <a:off x="9662074" y="6322786"/>
              <a:ext cx="239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entury Gothic" panose="020B0502020202020204" pitchFamily="34" charset="0"/>
                </a:rPr>
                <a:t>Philippe Moty</a:t>
              </a:r>
            </a:p>
          </p:txBody>
        </p:sp>
      </p:grp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1535" y="4662488"/>
            <a:ext cx="2041525" cy="16891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carré</a:t>
            </a:r>
          </a:p>
        </p:txBody>
      </p:sp>
    </p:spTree>
    <p:extLst>
      <p:ext uri="{BB962C8B-B14F-4D97-AF65-F5344CB8AC3E}">
        <p14:creationId xmlns:p14="http://schemas.microsoft.com/office/powerpoint/2010/main" val="41488844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ez - logo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une 19">
            <a:extLst>
              <a:ext uri="{FF2B5EF4-FFF2-40B4-BE49-F238E27FC236}">
                <a16:creationId xmlns:a16="http://schemas.microsoft.com/office/drawing/2014/main" id="{3A3755A4-86A9-4801-B1B0-A686B5C4D089}"/>
              </a:ext>
            </a:extLst>
          </p:cNvPr>
          <p:cNvSpPr/>
          <p:nvPr userDrawn="1"/>
        </p:nvSpPr>
        <p:spPr>
          <a:xfrm rot="14761283">
            <a:off x="4603408" y="1127463"/>
            <a:ext cx="5978091" cy="10624349"/>
          </a:xfrm>
          <a:prstGeom prst="mo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B7C364-DFCE-437C-B06A-719D4C38405E}"/>
              </a:ext>
            </a:extLst>
          </p:cNvPr>
          <p:cNvSpPr/>
          <p:nvPr userDrawn="1"/>
        </p:nvSpPr>
        <p:spPr>
          <a:xfrm>
            <a:off x="0" y="4891087"/>
            <a:ext cx="4180114" cy="1966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Lune 10">
            <a:extLst>
              <a:ext uri="{FF2B5EF4-FFF2-40B4-BE49-F238E27FC236}">
                <a16:creationId xmlns:a16="http://schemas.microsoft.com/office/drawing/2014/main" id="{8DFA5C7E-33EC-472F-860B-F67CE6065E7C}"/>
              </a:ext>
            </a:extLst>
          </p:cNvPr>
          <p:cNvSpPr/>
          <p:nvPr userDrawn="1"/>
        </p:nvSpPr>
        <p:spPr>
          <a:xfrm rot="11956810">
            <a:off x="9243795" y="326025"/>
            <a:ext cx="3237997" cy="7640533"/>
          </a:xfrm>
          <a:prstGeom prst="mo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Lune 11">
            <a:extLst>
              <a:ext uri="{FF2B5EF4-FFF2-40B4-BE49-F238E27FC236}">
                <a16:creationId xmlns:a16="http://schemas.microsoft.com/office/drawing/2014/main" id="{45514EAF-0F3B-4CD1-BF5B-3C0E45E18C08}"/>
              </a:ext>
            </a:extLst>
          </p:cNvPr>
          <p:cNvSpPr/>
          <p:nvPr userDrawn="1"/>
        </p:nvSpPr>
        <p:spPr>
          <a:xfrm rot="12292074">
            <a:off x="8833717" y="322606"/>
            <a:ext cx="3237997" cy="7640533"/>
          </a:xfrm>
          <a:prstGeom prst="mo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0D39BA-1D42-4B5D-9737-1F89B61A3202}"/>
              </a:ext>
            </a:extLst>
          </p:cNvPr>
          <p:cNvSpPr/>
          <p:nvPr userDrawn="1"/>
        </p:nvSpPr>
        <p:spPr>
          <a:xfrm>
            <a:off x="10998201" y="3602038"/>
            <a:ext cx="1193800" cy="32559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436F3-05B1-4EB8-AEAF-4C9BD4FDF352}"/>
              </a:ext>
            </a:extLst>
          </p:cNvPr>
          <p:cNvSpPr/>
          <p:nvPr userDrawn="1"/>
        </p:nvSpPr>
        <p:spPr>
          <a:xfrm>
            <a:off x="9855200" y="5867400"/>
            <a:ext cx="1473200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827FA0-B362-42EF-934A-58A17D60358D}"/>
              </a:ext>
            </a:extLst>
          </p:cNvPr>
          <p:cNvSpPr txBox="1"/>
          <p:nvPr userDrawn="1"/>
        </p:nvSpPr>
        <p:spPr>
          <a:xfrm>
            <a:off x="9662074" y="6388100"/>
            <a:ext cx="239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6057" y="5413275"/>
            <a:ext cx="3934865" cy="112871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horizontal</a:t>
            </a:r>
          </a:p>
        </p:txBody>
      </p:sp>
    </p:spTree>
    <p:extLst>
      <p:ext uri="{BB962C8B-B14F-4D97-AF65-F5344CB8AC3E}">
        <p14:creationId xmlns:p14="http://schemas.microsoft.com/office/powerpoint/2010/main" val="33926180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prez - logo horizontal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214268BE-CF6F-423C-81F3-FFB96C5B52DE}"/>
              </a:ext>
            </a:extLst>
          </p:cNvPr>
          <p:cNvGrpSpPr/>
          <p:nvPr userDrawn="1"/>
        </p:nvGrpSpPr>
        <p:grpSpPr>
          <a:xfrm>
            <a:off x="21772" y="311721"/>
            <a:ext cx="12904628" cy="9106077"/>
            <a:chOff x="152400" y="246407"/>
            <a:chExt cx="12904628" cy="9106077"/>
          </a:xfrm>
        </p:grpSpPr>
        <p:sp>
          <p:nvSpPr>
            <p:cNvPr id="11" name="Lune 10">
              <a:extLst>
                <a:ext uri="{FF2B5EF4-FFF2-40B4-BE49-F238E27FC236}">
                  <a16:creationId xmlns:a16="http://schemas.microsoft.com/office/drawing/2014/main" id="{56C15536-9CE5-400C-9A01-7291DBAE93C2}"/>
                </a:ext>
              </a:extLst>
            </p:cNvPr>
            <p:cNvSpPr/>
            <p:nvPr userDrawn="1"/>
          </p:nvSpPr>
          <p:spPr>
            <a:xfrm rot="14761283">
              <a:off x="4755808" y="1051264"/>
              <a:ext cx="5978091" cy="10624349"/>
            </a:xfrm>
            <a:prstGeom prst="moon">
              <a:avLst/>
            </a:prstGeom>
            <a:solidFill>
              <a:srgbClr val="C1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3DF97E-3D5E-4D62-A2F0-4A18CB1B5D64}"/>
                </a:ext>
              </a:extLst>
            </p:cNvPr>
            <p:cNvSpPr/>
            <p:nvPr userDrawn="1"/>
          </p:nvSpPr>
          <p:spPr>
            <a:xfrm>
              <a:off x="152400" y="4830930"/>
              <a:ext cx="4180114" cy="196691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Lune 12">
              <a:extLst>
                <a:ext uri="{FF2B5EF4-FFF2-40B4-BE49-F238E27FC236}">
                  <a16:creationId xmlns:a16="http://schemas.microsoft.com/office/drawing/2014/main" id="{D34E282C-5938-4D93-BEF2-FB6F472AED1A}"/>
                </a:ext>
              </a:extLst>
            </p:cNvPr>
            <p:cNvSpPr/>
            <p:nvPr userDrawn="1"/>
          </p:nvSpPr>
          <p:spPr>
            <a:xfrm rot="11956810">
              <a:off x="9396195" y="249826"/>
              <a:ext cx="3237997" cy="7640533"/>
            </a:xfrm>
            <a:prstGeom prst="moon">
              <a:avLst/>
            </a:prstGeom>
            <a:solidFill>
              <a:srgbClr val="C1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Lune 16">
              <a:extLst>
                <a:ext uri="{FF2B5EF4-FFF2-40B4-BE49-F238E27FC236}">
                  <a16:creationId xmlns:a16="http://schemas.microsoft.com/office/drawing/2014/main" id="{CC931C9E-466C-42FB-9DA7-E3A73631980B}"/>
                </a:ext>
              </a:extLst>
            </p:cNvPr>
            <p:cNvSpPr/>
            <p:nvPr userDrawn="1"/>
          </p:nvSpPr>
          <p:spPr>
            <a:xfrm rot="12292074">
              <a:off x="8986117" y="246407"/>
              <a:ext cx="3237997" cy="7640533"/>
            </a:xfrm>
            <a:prstGeom prst="mo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23AAF-FCCC-424B-BE6F-634A6166AF63}"/>
                </a:ext>
              </a:extLst>
            </p:cNvPr>
            <p:cNvSpPr/>
            <p:nvPr userDrawn="1"/>
          </p:nvSpPr>
          <p:spPr>
            <a:xfrm>
              <a:off x="11150601" y="3525839"/>
              <a:ext cx="1193800" cy="325596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C60103-7C37-411E-9DA6-F995A9580CE1}"/>
                </a:ext>
              </a:extLst>
            </p:cNvPr>
            <p:cNvSpPr/>
            <p:nvPr userDrawn="1"/>
          </p:nvSpPr>
          <p:spPr>
            <a:xfrm>
              <a:off x="10007600" y="5807243"/>
              <a:ext cx="1473200" cy="990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96DBF1E-6A7F-4A87-9878-7C1F3BD6BC8E}"/>
                </a:ext>
              </a:extLst>
            </p:cNvPr>
            <p:cNvSpPr txBox="1"/>
            <p:nvPr userDrawn="1"/>
          </p:nvSpPr>
          <p:spPr>
            <a:xfrm>
              <a:off x="9662074" y="6322786"/>
              <a:ext cx="239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Philippe Moty</a:t>
              </a: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C1E4FF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6057" y="5413275"/>
            <a:ext cx="3934865" cy="112871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horizontal</a:t>
            </a:r>
          </a:p>
        </p:txBody>
      </p:sp>
    </p:spTree>
    <p:extLst>
      <p:ext uri="{BB962C8B-B14F-4D97-AF65-F5344CB8AC3E}">
        <p14:creationId xmlns:p14="http://schemas.microsoft.com/office/powerpoint/2010/main" val="236568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ez - logo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une 19">
            <a:extLst>
              <a:ext uri="{FF2B5EF4-FFF2-40B4-BE49-F238E27FC236}">
                <a16:creationId xmlns:a16="http://schemas.microsoft.com/office/drawing/2014/main" id="{3A3755A4-86A9-4801-B1B0-A686B5C4D089}"/>
              </a:ext>
            </a:extLst>
          </p:cNvPr>
          <p:cNvSpPr/>
          <p:nvPr userDrawn="1"/>
        </p:nvSpPr>
        <p:spPr>
          <a:xfrm rot="14761283">
            <a:off x="4603408" y="1127463"/>
            <a:ext cx="5978091" cy="10624349"/>
          </a:xfrm>
          <a:prstGeom prst="mo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B7C364-DFCE-437C-B06A-719D4C38405E}"/>
              </a:ext>
            </a:extLst>
          </p:cNvPr>
          <p:cNvSpPr/>
          <p:nvPr userDrawn="1"/>
        </p:nvSpPr>
        <p:spPr>
          <a:xfrm>
            <a:off x="0" y="4891087"/>
            <a:ext cx="4180114" cy="1966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Lune 10">
            <a:extLst>
              <a:ext uri="{FF2B5EF4-FFF2-40B4-BE49-F238E27FC236}">
                <a16:creationId xmlns:a16="http://schemas.microsoft.com/office/drawing/2014/main" id="{8DFA5C7E-33EC-472F-860B-F67CE6065E7C}"/>
              </a:ext>
            </a:extLst>
          </p:cNvPr>
          <p:cNvSpPr/>
          <p:nvPr userDrawn="1"/>
        </p:nvSpPr>
        <p:spPr>
          <a:xfrm rot="11956810">
            <a:off x="9243795" y="326025"/>
            <a:ext cx="3237997" cy="7640533"/>
          </a:xfrm>
          <a:prstGeom prst="mo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Lune 11">
            <a:extLst>
              <a:ext uri="{FF2B5EF4-FFF2-40B4-BE49-F238E27FC236}">
                <a16:creationId xmlns:a16="http://schemas.microsoft.com/office/drawing/2014/main" id="{45514EAF-0F3B-4CD1-BF5B-3C0E45E18C08}"/>
              </a:ext>
            </a:extLst>
          </p:cNvPr>
          <p:cNvSpPr/>
          <p:nvPr userDrawn="1"/>
        </p:nvSpPr>
        <p:spPr>
          <a:xfrm rot="12292074">
            <a:off x="8833717" y="322606"/>
            <a:ext cx="3237997" cy="7640533"/>
          </a:xfrm>
          <a:prstGeom prst="mo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0D39BA-1D42-4B5D-9737-1F89B61A3202}"/>
              </a:ext>
            </a:extLst>
          </p:cNvPr>
          <p:cNvSpPr/>
          <p:nvPr userDrawn="1"/>
        </p:nvSpPr>
        <p:spPr>
          <a:xfrm>
            <a:off x="10998201" y="3602038"/>
            <a:ext cx="1193800" cy="3255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436F3-05B1-4EB8-AEAF-4C9BD4FDF352}"/>
              </a:ext>
            </a:extLst>
          </p:cNvPr>
          <p:cNvSpPr/>
          <p:nvPr userDrawn="1"/>
        </p:nvSpPr>
        <p:spPr>
          <a:xfrm>
            <a:off x="9855200" y="5867400"/>
            <a:ext cx="1473200" cy="990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827FA0-B362-42EF-934A-58A17D60358D}"/>
              </a:ext>
            </a:extLst>
          </p:cNvPr>
          <p:cNvSpPr txBox="1"/>
          <p:nvPr userDrawn="1"/>
        </p:nvSpPr>
        <p:spPr>
          <a:xfrm>
            <a:off x="9662074" y="6388100"/>
            <a:ext cx="239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6057" y="5413275"/>
            <a:ext cx="3934865" cy="112871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horizontal</a:t>
            </a:r>
          </a:p>
        </p:txBody>
      </p:sp>
    </p:spTree>
    <p:extLst>
      <p:ext uri="{BB962C8B-B14F-4D97-AF65-F5344CB8AC3E}">
        <p14:creationId xmlns:p14="http://schemas.microsoft.com/office/powerpoint/2010/main" val="3263153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 flipH="1">
            <a:off x="-4494422" y="909108"/>
            <a:ext cx="18475628" cy="5948892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7799588-5691-44BC-A4BB-A9BF48555E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288925"/>
            <a:ext cx="11087100" cy="840397"/>
          </a:xfrm>
        </p:spPr>
        <p:txBody>
          <a:bodyPr anchor="t">
            <a:normAutofit/>
          </a:bodyPr>
          <a:lstStyle>
            <a:lvl1pPr>
              <a:defRPr sz="44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BCC0F321-11A8-4B5A-B184-421559CE2D3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6700" y="1673986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6" name="Espace réservé du contenu 14">
            <a:extLst>
              <a:ext uri="{FF2B5EF4-FFF2-40B4-BE49-F238E27FC236}">
                <a16:creationId xmlns:a16="http://schemas.microsoft.com/office/drawing/2014/main" id="{8EA4DCBD-641C-4966-9C7E-833D0DEAF2A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66700" y="240665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7" name="Espace réservé du contenu 14">
            <a:extLst>
              <a:ext uri="{FF2B5EF4-FFF2-40B4-BE49-F238E27FC236}">
                <a16:creationId xmlns:a16="http://schemas.microsoft.com/office/drawing/2014/main" id="{8B25B116-346C-4CC4-B195-A210B44ECE7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66700" y="3136203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8" name="Espace réservé du contenu 14">
            <a:extLst>
              <a:ext uri="{FF2B5EF4-FFF2-40B4-BE49-F238E27FC236}">
                <a16:creationId xmlns:a16="http://schemas.microsoft.com/office/drawing/2014/main" id="{B3D16A74-65DE-4E99-8499-E4DDE66CF1D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66700" y="386574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9" name="Espace réservé du contenu 14">
            <a:extLst>
              <a:ext uri="{FF2B5EF4-FFF2-40B4-BE49-F238E27FC236}">
                <a16:creationId xmlns:a16="http://schemas.microsoft.com/office/drawing/2014/main" id="{635FBE55-EBE8-4F4E-82BC-40856A9F549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66700" y="459942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21" name="Espace réservé du contenu 14">
            <a:extLst>
              <a:ext uri="{FF2B5EF4-FFF2-40B4-BE49-F238E27FC236}">
                <a16:creationId xmlns:a16="http://schemas.microsoft.com/office/drawing/2014/main" id="{63BA2E21-6423-42AD-91BE-8AEBEE90F8A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479498" y="1673986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2" name="Espace réservé du contenu 14">
            <a:extLst>
              <a:ext uri="{FF2B5EF4-FFF2-40B4-BE49-F238E27FC236}">
                <a16:creationId xmlns:a16="http://schemas.microsoft.com/office/drawing/2014/main" id="{580EF3BE-B445-4EA1-A08A-8A6A073F348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479497" y="240665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contenu 14">
            <a:extLst>
              <a:ext uri="{FF2B5EF4-FFF2-40B4-BE49-F238E27FC236}">
                <a16:creationId xmlns:a16="http://schemas.microsoft.com/office/drawing/2014/main" id="{265228AE-C7FE-4262-A212-BF6C19A0F8C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479497" y="3136203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contenu 14">
            <a:extLst>
              <a:ext uri="{FF2B5EF4-FFF2-40B4-BE49-F238E27FC236}">
                <a16:creationId xmlns:a16="http://schemas.microsoft.com/office/drawing/2014/main" id="{372AE9C4-0B2E-4058-9417-64CA8536A9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79496" y="386574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5" name="Espace réservé du contenu 14">
            <a:extLst>
              <a:ext uri="{FF2B5EF4-FFF2-40B4-BE49-F238E27FC236}">
                <a16:creationId xmlns:a16="http://schemas.microsoft.com/office/drawing/2014/main" id="{229885C8-4380-41DC-B78A-B435D593AC5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479495" y="459942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2824484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A80AC2E9-9A06-4A68-B81D-85CDCF723CEF}"/>
              </a:ext>
            </a:extLst>
          </p:cNvPr>
          <p:cNvGrpSpPr/>
          <p:nvPr userDrawn="1"/>
        </p:nvGrpSpPr>
        <p:grpSpPr>
          <a:xfrm>
            <a:off x="-50799" y="0"/>
            <a:ext cx="13881099" cy="2926481"/>
            <a:chOff x="-41297" y="0"/>
            <a:chExt cx="12302291" cy="2593629"/>
          </a:xfrm>
        </p:grpSpPr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73940A9B-7687-4B91-8FAF-D34F4EB8B438}"/>
                </a:ext>
              </a:extLst>
            </p:cNvPr>
            <p:cNvSpPr/>
            <p:nvPr userDrawn="1"/>
          </p:nvSpPr>
          <p:spPr>
            <a:xfrm rot="5400000">
              <a:off x="3276600" y="-3289300"/>
              <a:ext cx="1866900" cy="8445500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13E64E0-0180-44D4-BBFE-ADCC13AF9ED9}"/>
                </a:ext>
              </a:extLst>
            </p:cNvPr>
            <p:cNvSpPr/>
            <p:nvPr userDrawn="1"/>
          </p:nvSpPr>
          <p:spPr>
            <a:xfrm rot="21260773">
              <a:off x="-41297" y="116319"/>
              <a:ext cx="12302291" cy="2477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13555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E6BB815B-0567-4274-A1A0-70E8140A4000}"/>
              </a:ext>
            </a:extLst>
          </p:cNvPr>
          <p:cNvGrpSpPr/>
          <p:nvPr userDrawn="1"/>
        </p:nvGrpSpPr>
        <p:grpSpPr>
          <a:xfrm rot="10800000">
            <a:off x="6096000" y="0"/>
            <a:ext cx="6096000" cy="6877115"/>
            <a:chOff x="350196" y="0"/>
            <a:chExt cx="6096000" cy="685800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13E64E0-0180-44D4-BBFE-ADCC13AF9ED9}"/>
                </a:ext>
              </a:extLst>
            </p:cNvPr>
            <p:cNvSpPr/>
            <p:nvPr userDrawn="1"/>
          </p:nvSpPr>
          <p:spPr>
            <a:xfrm>
              <a:off x="350196" y="0"/>
              <a:ext cx="6096000" cy="6858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3B4DDD-A78A-4426-9DAD-D727331A5558}"/>
                </a:ext>
              </a:extLst>
            </p:cNvPr>
            <p:cNvSpPr/>
            <p:nvPr userDrawn="1"/>
          </p:nvSpPr>
          <p:spPr>
            <a:xfrm>
              <a:off x="350196" y="0"/>
              <a:ext cx="2898841" cy="6858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46827" y="1361282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A3EC8B-C29D-4957-BF5D-BF75C16A0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822" y="1122363"/>
            <a:ext cx="5227167" cy="2387600"/>
          </a:xfrm>
        </p:spPr>
        <p:txBody>
          <a:bodyPr anchor="b"/>
          <a:lstStyle>
            <a:lvl1pPr algn="l">
              <a:defRPr sz="60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FF742F33-30CF-4E21-A724-668E33B3A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822" y="3602038"/>
            <a:ext cx="5227167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02764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F753D5DC-7CF7-4A57-887E-BB369F379460}"/>
              </a:ext>
            </a:extLst>
          </p:cNvPr>
          <p:cNvGrpSpPr/>
          <p:nvPr userDrawn="1"/>
        </p:nvGrpSpPr>
        <p:grpSpPr>
          <a:xfrm rot="10800000">
            <a:off x="5278879" y="-1"/>
            <a:ext cx="6913120" cy="6877116"/>
            <a:chOff x="-466924" y="0"/>
            <a:chExt cx="6913120" cy="6858001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F7F1DA7-86E9-403E-8A11-0B473A4B7377}"/>
                </a:ext>
              </a:extLst>
            </p:cNvPr>
            <p:cNvSpPr/>
            <p:nvPr userDrawn="1"/>
          </p:nvSpPr>
          <p:spPr>
            <a:xfrm>
              <a:off x="350196" y="0"/>
              <a:ext cx="6096000" cy="6858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152CA4-EBD9-4369-9DE8-01199BDC7ACB}"/>
                </a:ext>
              </a:extLst>
            </p:cNvPr>
            <p:cNvSpPr/>
            <p:nvPr userDrawn="1"/>
          </p:nvSpPr>
          <p:spPr>
            <a:xfrm>
              <a:off x="-466924" y="1"/>
              <a:ext cx="3715962" cy="6858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5515" y="1361282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D885BE70-A4F6-43ED-8497-2FE0842EC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15EB74C3-32BB-4EEB-93CF-3B072C4AC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3333310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flipH="1">
            <a:off x="-2339166" y="0"/>
            <a:ext cx="24306029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86335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flipH="1">
            <a:off x="-2339166" y="0"/>
            <a:ext cx="24306029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rgbClr val="C1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C1E4FF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rgbClr val="93D1FF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rgbClr val="93D1FF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90548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213E64E0-0180-44D4-BBFE-ADCC13AF9ED9}"/>
              </a:ext>
            </a:extLst>
          </p:cNvPr>
          <p:cNvSpPr/>
          <p:nvPr userDrawn="1"/>
        </p:nvSpPr>
        <p:spPr>
          <a:xfrm>
            <a:off x="-4328" y="-719847"/>
            <a:ext cx="5719864" cy="76686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B4DDD-A78A-4426-9DAD-D727331A5558}"/>
              </a:ext>
            </a:extLst>
          </p:cNvPr>
          <p:cNvSpPr/>
          <p:nvPr userDrawn="1"/>
        </p:nvSpPr>
        <p:spPr>
          <a:xfrm>
            <a:off x="0" y="0"/>
            <a:ext cx="2898841" cy="68777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759BA8-4C1E-44CF-95C8-816B36CBC357}"/>
              </a:ext>
            </a:extLst>
          </p:cNvPr>
          <p:cNvSpPr/>
          <p:nvPr userDrawn="1"/>
        </p:nvSpPr>
        <p:spPr>
          <a:xfrm>
            <a:off x="139700" y="-233464"/>
            <a:ext cx="5036760" cy="718231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537737" y="1122363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15472510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ction 2.1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213E64E0-0180-44D4-BBFE-ADCC13AF9ED9}"/>
              </a:ext>
            </a:extLst>
          </p:cNvPr>
          <p:cNvSpPr/>
          <p:nvPr userDrawn="1"/>
        </p:nvSpPr>
        <p:spPr>
          <a:xfrm>
            <a:off x="-4328" y="-719847"/>
            <a:ext cx="5719864" cy="76686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B4DDD-A78A-4426-9DAD-D727331A5558}"/>
              </a:ext>
            </a:extLst>
          </p:cNvPr>
          <p:cNvSpPr/>
          <p:nvPr userDrawn="1"/>
        </p:nvSpPr>
        <p:spPr>
          <a:xfrm>
            <a:off x="0" y="0"/>
            <a:ext cx="2898841" cy="6877772"/>
          </a:xfrm>
          <a:prstGeom prst="rect">
            <a:avLst/>
          </a:prstGeom>
          <a:solidFill>
            <a:srgbClr val="C1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C1E4FF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rgbClr val="002060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rgbClr val="93D1FF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759BA8-4C1E-44CF-95C8-816B36CBC357}"/>
              </a:ext>
            </a:extLst>
          </p:cNvPr>
          <p:cNvSpPr/>
          <p:nvPr userDrawn="1"/>
        </p:nvSpPr>
        <p:spPr>
          <a:xfrm>
            <a:off x="139700" y="-233464"/>
            <a:ext cx="5036760" cy="7182313"/>
          </a:xfrm>
          <a:prstGeom prst="ellipse">
            <a:avLst/>
          </a:prstGeom>
          <a:solidFill>
            <a:srgbClr val="C1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537737" y="1122363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9628776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>
            <a:off x="-11100391" y="0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14694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>
            <a:off x="-11100391" y="0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rgbClr val="C1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C1E4FF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rgbClr val="93D1FF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rgbClr val="93D1FF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305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prez - logo horizont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214268BE-CF6F-423C-81F3-FFB96C5B52DE}"/>
              </a:ext>
            </a:extLst>
          </p:cNvPr>
          <p:cNvGrpSpPr/>
          <p:nvPr userDrawn="1"/>
        </p:nvGrpSpPr>
        <p:grpSpPr>
          <a:xfrm>
            <a:off x="21772" y="311721"/>
            <a:ext cx="12904628" cy="9106077"/>
            <a:chOff x="152400" y="246407"/>
            <a:chExt cx="12904628" cy="9106077"/>
          </a:xfrm>
        </p:grpSpPr>
        <p:sp>
          <p:nvSpPr>
            <p:cNvPr id="11" name="Lune 10">
              <a:extLst>
                <a:ext uri="{FF2B5EF4-FFF2-40B4-BE49-F238E27FC236}">
                  <a16:creationId xmlns:a16="http://schemas.microsoft.com/office/drawing/2014/main" id="{56C15536-9CE5-400C-9A01-7291DBAE93C2}"/>
                </a:ext>
              </a:extLst>
            </p:cNvPr>
            <p:cNvSpPr/>
            <p:nvPr userDrawn="1"/>
          </p:nvSpPr>
          <p:spPr>
            <a:xfrm rot="14761283">
              <a:off x="4755808" y="1051264"/>
              <a:ext cx="5978091" cy="10624349"/>
            </a:xfrm>
            <a:prstGeom prst="mo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3DF97E-3D5E-4D62-A2F0-4A18CB1B5D64}"/>
                </a:ext>
              </a:extLst>
            </p:cNvPr>
            <p:cNvSpPr/>
            <p:nvPr userDrawn="1"/>
          </p:nvSpPr>
          <p:spPr>
            <a:xfrm>
              <a:off x="152400" y="4814888"/>
              <a:ext cx="4180114" cy="1966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Lune 12">
              <a:extLst>
                <a:ext uri="{FF2B5EF4-FFF2-40B4-BE49-F238E27FC236}">
                  <a16:creationId xmlns:a16="http://schemas.microsoft.com/office/drawing/2014/main" id="{D34E282C-5938-4D93-BEF2-FB6F472AED1A}"/>
                </a:ext>
              </a:extLst>
            </p:cNvPr>
            <p:cNvSpPr/>
            <p:nvPr userDrawn="1"/>
          </p:nvSpPr>
          <p:spPr>
            <a:xfrm rot="11956810">
              <a:off x="9396195" y="249826"/>
              <a:ext cx="3237997" cy="7640533"/>
            </a:xfrm>
            <a:prstGeom prst="mo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Lune 16">
              <a:extLst>
                <a:ext uri="{FF2B5EF4-FFF2-40B4-BE49-F238E27FC236}">
                  <a16:creationId xmlns:a16="http://schemas.microsoft.com/office/drawing/2014/main" id="{CC931C9E-466C-42FB-9DA7-E3A73631980B}"/>
                </a:ext>
              </a:extLst>
            </p:cNvPr>
            <p:cNvSpPr/>
            <p:nvPr userDrawn="1"/>
          </p:nvSpPr>
          <p:spPr>
            <a:xfrm rot="12292074">
              <a:off x="8986117" y="246407"/>
              <a:ext cx="3237997" cy="7640533"/>
            </a:xfrm>
            <a:prstGeom prst="mo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23AAF-FCCC-424B-BE6F-634A6166AF63}"/>
                </a:ext>
              </a:extLst>
            </p:cNvPr>
            <p:cNvSpPr/>
            <p:nvPr userDrawn="1"/>
          </p:nvSpPr>
          <p:spPr>
            <a:xfrm>
              <a:off x="11150601" y="3525839"/>
              <a:ext cx="1193800" cy="32559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C60103-7C37-411E-9DA6-F995A9580CE1}"/>
                </a:ext>
              </a:extLst>
            </p:cNvPr>
            <p:cNvSpPr/>
            <p:nvPr userDrawn="1"/>
          </p:nvSpPr>
          <p:spPr>
            <a:xfrm>
              <a:off x="10007600" y="5791201"/>
              <a:ext cx="1473200" cy="990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96DBF1E-6A7F-4A87-9878-7C1F3BD6BC8E}"/>
                </a:ext>
              </a:extLst>
            </p:cNvPr>
            <p:cNvSpPr txBox="1"/>
            <p:nvPr userDrawn="1"/>
          </p:nvSpPr>
          <p:spPr>
            <a:xfrm>
              <a:off x="9662074" y="6322786"/>
              <a:ext cx="239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Philippe Moty</a:t>
              </a: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6057" y="5413275"/>
            <a:ext cx="3934865" cy="112871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horizontal</a:t>
            </a:r>
          </a:p>
        </p:txBody>
      </p:sp>
    </p:spTree>
    <p:extLst>
      <p:ext uri="{BB962C8B-B14F-4D97-AF65-F5344CB8AC3E}">
        <p14:creationId xmlns:p14="http://schemas.microsoft.com/office/powerpoint/2010/main" val="1455915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0727680-9F5C-41C9-8CA9-91D816B764A5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5345E568-6DB7-4468-B99C-9A1F55884D40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BFF80D8-ABA5-48F9-AD3C-5C188205CB15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CDD2B6D-549D-4F5C-978F-55648867248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4C28788-CC75-4A2C-B8D3-CABDF52E6461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C24D8483-ADE6-4833-B3E7-465746F4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9538781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76BC8128-9AB1-4C91-978E-53A9E04F7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71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3EAAFB1-BAAA-455D-A79F-F13C9F981ACF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F57FE330-B543-40CE-96CE-0638FBF2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95137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 flipH="1">
            <a:off x="-2000731" y="1822317"/>
            <a:ext cx="15705491" cy="5056947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rgbClr val="93D1FF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D2C07081-1071-486D-80B0-D3F06C46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531809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9D2657FF-44F0-4C26-993F-6F695BFAA806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78E8AB97-9987-4C3B-B4C1-6082BC24AA2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2A3FC7-55F5-4979-AA8C-1E4294C12865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9BF2CE1-9E0D-428C-A607-6093BB0A5C7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3AA7CB3-2400-4582-A3A8-80B2937B26AB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393C9FE-734B-4517-B584-C877213D73A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D297CB-A4C2-4192-993C-AEF2E4E6920C}"/>
              </a:ext>
            </a:extLst>
          </p:cNvPr>
          <p:cNvSpPr>
            <a:spLocks noGrp="1"/>
          </p:cNvSpPr>
          <p:nvPr userDrawn="1"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6369F2E-F584-4061-8EFE-1375C9C0668B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0318411B-0285-4D23-913C-E53333AEBA3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5">
            <a:extLst>
              <a:ext uri="{FF2B5EF4-FFF2-40B4-BE49-F238E27FC236}">
                <a16:creationId xmlns:a16="http://schemas.microsoft.com/office/drawing/2014/main" id="{84210769-1731-4C2A-B843-87322AFB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34775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A1AFCE98-2FE4-4920-A7EE-E088F31606D8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BD80C340-403D-4AB2-9877-1045BA985EDF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19ADEC4-EE27-479A-BC4A-39BFEBFFB5D1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D45FCE-32FD-4B84-8FBF-4F7A7AB79D30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9CB59F4-15E1-4CD9-8287-59E2F5C3A4C8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9860D-A114-4925-AE94-8EC3181BA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825625"/>
            <a:ext cx="57531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CCADD8-32AC-480A-826A-5C3D621C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903645-1A08-438C-B88B-DACBAE8BA6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C63B175E-F332-48E2-AD5E-F2125C4B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0D43AA6-E2ED-4DB4-83E6-AA8CD49C81B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200" y="1825625"/>
            <a:ext cx="57531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370793-CA55-4B7A-BBF9-432C0B81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520283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A1AFCE98-2FE4-4920-A7EE-E088F31606D8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BD80C340-403D-4AB2-9877-1045BA985EDF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19ADEC4-EE27-479A-BC4A-39BFEBFFB5D1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D45FCE-32FD-4B84-8FBF-4F7A7AB79D30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9CB59F4-15E1-4CD9-8287-59E2F5C3A4C8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9860D-A114-4925-AE94-8EC3181BA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CCADD8-32AC-480A-826A-5C3D621C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903645-1A08-438C-B88B-DACBAE8BA6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C63B175E-F332-48E2-AD5E-F2125C4B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75B6E144-FFFF-41FB-A4CB-9F21CE258B9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03367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2F48BC01-00A5-4132-AB37-E7289C80818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27334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370793-CA55-4B7A-BBF9-432C0B81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7770853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8DB9619-13DA-40ED-8850-1FE3AF376EEE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11" name="Triangle rectangle 10">
              <a:extLst>
                <a:ext uri="{FF2B5EF4-FFF2-40B4-BE49-F238E27FC236}">
                  <a16:creationId xmlns:a16="http://schemas.microsoft.com/office/drawing/2014/main" id="{FDD6BBE8-CF50-47D9-8BC4-D4A2C54BA5AE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B25E7B1-792F-41F6-AC3D-E5468419BFD7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4F93541-9240-43C7-9A7C-92DFF7EAD3B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B8AEF4A-8707-4424-A0F8-653389D7198B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15082E-65DF-40EE-A357-32352649B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D3446F-D107-407E-B08C-32B6E0AC6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0844E6-9EC4-4BFA-A922-DF582175B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BF7C352-E664-468D-A60B-C6937BE44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pied de page 5">
            <a:extLst>
              <a:ext uri="{FF2B5EF4-FFF2-40B4-BE49-F238E27FC236}">
                <a16:creationId xmlns:a16="http://schemas.microsoft.com/office/drawing/2014/main" id="{B570D578-5C22-48F3-B36A-94F0CBCB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0B51B9A-0BFC-4DF4-BC26-CC4F3161E7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15BC123B-F33C-43A5-9A6F-E044306E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F11B2850-80CC-4BF1-9A52-E0E94851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137586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mise en av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DABA1867-10F8-4068-AD38-F3309B43353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9788" y="2344738"/>
            <a:ext cx="4346575" cy="351631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63C3A62-4E4A-4DBC-A0EB-5A2E91632435}"/>
              </a:ext>
            </a:extLst>
          </p:cNvPr>
          <p:cNvGrpSpPr/>
          <p:nvPr userDrawn="1"/>
        </p:nvGrpSpPr>
        <p:grpSpPr>
          <a:xfrm>
            <a:off x="-41296" y="1"/>
            <a:ext cx="9758810" cy="2057400"/>
            <a:chOff x="-41297" y="0"/>
            <a:chExt cx="12302291" cy="2593629"/>
          </a:xfrm>
        </p:grpSpPr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DBF795FA-E5EC-424D-B32E-AC1241668FD8}"/>
                </a:ext>
              </a:extLst>
            </p:cNvPr>
            <p:cNvSpPr/>
            <p:nvPr userDrawn="1"/>
          </p:nvSpPr>
          <p:spPr>
            <a:xfrm rot="5400000">
              <a:off x="3276600" y="-3289300"/>
              <a:ext cx="1866900" cy="8445500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09D97BF-7515-4938-B2E4-0A054874A003}"/>
                </a:ext>
              </a:extLst>
            </p:cNvPr>
            <p:cNvSpPr/>
            <p:nvPr userDrawn="1"/>
          </p:nvSpPr>
          <p:spPr>
            <a:xfrm rot="21260773">
              <a:off x="-41297" y="116319"/>
              <a:ext cx="12302291" cy="2477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4523E40C-46A7-4569-9930-D33692D7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F4E8628-2FA2-4811-88C5-6C9C4CE19ED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5C3243C7-2357-439E-9ED8-6DE73268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2D508BC-546A-4225-90BE-BA66DBEFD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3600"/>
            <a:ext cx="4346576" cy="1193800"/>
          </a:xfrm>
        </p:spPr>
        <p:txBody>
          <a:bodyPr anchor="b"/>
          <a:lstStyle>
            <a:lvl1pPr>
              <a:defRPr sz="32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226865-8FDD-47D2-BA5F-FA0CD83F3B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0" y="425450"/>
            <a:ext cx="6251575" cy="54356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192395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08228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 image - texte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D3B14-2C43-4A3F-A1F5-A224369971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D0E8C61-5FEB-417B-9A5E-94D31DE1C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221075"/>
            <a:ext cx="12192000" cy="1656347"/>
          </a:xfrm>
          <a:solidFill>
            <a:srgbClr val="FFFFFF">
              <a:alpha val="47843"/>
            </a:srgb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Titre ou commentaires</a:t>
            </a:r>
          </a:p>
        </p:txBody>
      </p:sp>
    </p:spTree>
    <p:extLst>
      <p:ext uri="{BB962C8B-B14F-4D97-AF65-F5344CB8AC3E}">
        <p14:creationId xmlns:p14="http://schemas.microsoft.com/office/powerpoint/2010/main" val="9057942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 image - texte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D3B14-2C43-4A3F-A1F5-A224369971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D0E8C61-5FEB-417B-9A5E-94D31DE1C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221075"/>
            <a:ext cx="12192000" cy="1656347"/>
          </a:xfrm>
          <a:solidFill>
            <a:schemeClr val="tx1">
              <a:alpha val="47843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Titre ou commentaires</a:t>
            </a:r>
          </a:p>
        </p:txBody>
      </p:sp>
    </p:spTree>
    <p:extLst>
      <p:ext uri="{BB962C8B-B14F-4D97-AF65-F5344CB8AC3E}">
        <p14:creationId xmlns:p14="http://schemas.microsoft.com/office/powerpoint/2010/main" val="355736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 flipH="1">
            <a:off x="-4494422" y="909108"/>
            <a:ext cx="18475628" cy="5948892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7799588-5691-44BC-A4BB-A9BF48555E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288925"/>
            <a:ext cx="11087100" cy="840397"/>
          </a:xfrm>
        </p:spPr>
        <p:txBody>
          <a:bodyPr anchor="t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BCC0F321-11A8-4B5A-B184-421559CE2D3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6700" y="1673986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6" name="Espace réservé du contenu 14">
            <a:extLst>
              <a:ext uri="{FF2B5EF4-FFF2-40B4-BE49-F238E27FC236}">
                <a16:creationId xmlns:a16="http://schemas.microsoft.com/office/drawing/2014/main" id="{8EA4DCBD-641C-4966-9C7E-833D0DEAF2A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66700" y="240665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7" name="Espace réservé du contenu 14">
            <a:extLst>
              <a:ext uri="{FF2B5EF4-FFF2-40B4-BE49-F238E27FC236}">
                <a16:creationId xmlns:a16="http://schemas.microsoft.com/office/drawing/2014/main" id="{8B25B116-346C-4CC4-B195-A210B44ECE7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66700" y="3136203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8" name="Espace réservé du contenu 14">
            <a:extLst>
              <a:ext uri="{FF2B5EF4-FFF2-40B4-BE49-F238E27FC236}">
                <a16:creationId xmlns:a16="http://schemas.microsoft.com/office/drawing/2014/main" id="{B3D16A74-65DE-4E99-8499-E4DDE66CF1D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66700" y="386574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9" name="Espace réservé du contenu 14">
            <a:extLst>
              <a:ext uri="{FF2B5EF4-FFF2-40B4-BE49-F238E27FC236}">
                <a16:creationId xmlns:a16="http://schemas.microsoft.com/office/drawing/2014/main" id="{635FBE55-EBE8-4F4E-82BC-40856A9F549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66700" y="459942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21" name="Espace réservé du contenu 14">
            <a:extLst>
              <a:ext uri="{FF2B5EF4-FFF2-40B4-BE49-F238E27FC236}">
                <a16:creationId xmlns:a16="http://schemas.microsoft.com/office/drawing/2014/main" id="{63BA2E21-6423-42AD-91BE-8AEBEE90F8A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479498" y="1673986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2" name="Espace réservé du contenu 14">
            <a:extLst>
              <a:ext uri="{FF2B5EF4-FFF2-40B4-BE49-F238E27FC236}">
                <a16:creationId xmlns:a16="http://schemas.microsoft.com/office/drawing/2014/main" id="{580EF3BE-B445-4EA1-A08A-8A6A073F348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479497" y="240665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contenu 14">
            <a:extLst>
              <a:ext uri="{FF2B5EF4-FFF2-40B4-BE49-F238E27FC236}">
                <a16:creationId xmlns:a16="http://schemas.microsoft.com/office/drawing/2014/main" id="{265228AE-C7FE-4262-A212-BF6C19A0F8C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479497" y="3136203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contenu 14">
            <a:extLst>
              <a:ext uri="{FF2B5EF4-FFF2-40B4-BE49-F238E27FC236}">
                <a16:creationId xmlns:a16="http://schemas.microsoft.com/office/drawing/2014/main" id="{372AE9C4-0B2E-4058-9417-64CA8536A9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79496" y="386574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5" name="Espace réservé du contenu 14">
            <a:extLst>
              <a:ext uri="{FF2B5EF4-FFF2-40B4-BE49-F238E27FC236}">
                <a16:creationId xmlns:a16="http://schemas.microsoft.com/office/drawing/2014/main" id="{229885C8-4380-41DC-B78A-B435D593AC5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479495" y="459942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7288410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>
            <a:off x="-2511562" y="-2413591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36428"/>
            <a:ext cx="10515600" cy="1699683"/>
          </a:xfrm>
        </p:spPr>
        <p:txBody>
          <a:bodyPr anchor="b"/>
          <a:lstStyle>
            <a:lvl1pPr algn="ctr">
              <a:defRPr sz="6000" b="1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Merci 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18391"/>
            <a:ext cx="10515600" cy="800684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93D1FF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346484"/>
            <a:ext cx="2390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dirty="0">
                <a:solidFill>
                  <a:srgbClr val="002060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</p:spTree>
    <p:extLst>
      <p:ext uri="{BB962C8B-B14F-4D97-AF65-F5344CB8AC3E}">
        <p14:creationId xmlns:p14="http://schemas.microsoft.com/office/powerpoint/2010/main" val="7301804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ez - logo ca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une 20">
            <a:extLst>
              <a:ext uri="{FF2B5EF4-FFF2-40B4-BE49-F238E27FC236}">
                <a16:creationId xmlns:a16="http://schemas.microsoft.com/office/drawing/2014/main" id="{3782CF31-CCFF-4DEF-91EE-2A587DF3E27F}"/>
              </a:ext>
            </a:extLst>
          </p:cNvPr>
          <p:cNvSpPr/>
          <p:nvPr userDrawn="1"/>
        </p:nvSpPr>
        <p:spPr>
          <a:xfrm rot="14761283">
            <a:off x="4603408" y="1127463"/>
            <a:ext cx="5978091" cy="10624349"/>
          </a:xfrm>
          <a:prstGeom prst="mo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0840BC-B109-4DC7-BE48-22E0456B64A5}"/>
              </a:ext>
            </a:extLst>
          </p:cNvPr>
          <p:cNvSpPr/>
          <p:nvPr userDrawn="1"/>
        </p:nvSpPr>
        <p:spPr>
          <a:xfrm>
            <a:off x="0" y="4891087"/>
            <a:ext cx="4180114" cy="1966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Lune 19">
            <a:extLst>
              <a:ext uri="{FF2B5EF4-FFF2-40B4-BE49-F238E27FC236}">
                <a16:creationId xmlns:a16="http://schemas.microsoft.com/office/drawing/2014/main" id="{914C0EC8-6D7E-4E23-BF86-C0F54255A31B}"/>
              </a:ext>
            </a:extLst>
          </p:cNvPr>
          <p:cNvSpPr/>
          <p:nvPr userDrawn="1"/>
        </p:nvSpPr>
        <p:spPr>
          <a:xfrm rot="11956810">
            <a:off x="9243795" y="326025"/>
            <a:ext cx="3237997" cy="7640533"/>
          </a:xfrm>
          <a:prstGeom prst="mo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9" name="Lune 8">
            <a:extLst>
              <a:ext uri="{FF2B5EF4-FFF2-40B4-BE49-F238E27FC236}">
                <a16:creationId xmlns:a16="http://schemas.microsoft.com/office/drawing/2014/main" id="{E601A97A-387B-4EC8-A275-308F340D2150}"/>
              </a:ext>
            </a:extLst>
          </p:cNvPr>
          <p:cNvSpPr/>
          <p:nvPr userDrawn="1"/>
        </p:nvSpPr>
        <p:spPr>
          <a:xfrm rot="12292074">
            <a:off x="8833717" y="322606"/>
            <a:ext cx="3237997" cy="7640533"/>
          </a:xfrm>
          <a:prstGeom prst="mo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364931-E39E-420A-952A-E886EA901481}"/>
              </a:ext>
            </a:extLst>
          </p:cNvPr>
          <p:cNvSpPr/>
          <p:nvPr userDrawn="1"/>
        </p:nvSpPr>
        <p:spPr>
          <a:xfrm>
            <a:off x="10998201" y="3602038"/>
            <a:ext cx="1193800" cy="3255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FB7164-FA4F-4903-A4DF-7ADF4EDC14E0}"/>
              </a:ext>
            </a:extLst>
          </p:cNvPr>
          <p:cNvSpPr/>
          <p:nvPr userDrawn="1"/>
        </p:nvSpPr>
        <p:spPr>
          <a:xfrm>
            <a:off x="9855200" y="5867400"/>
            <a:ext cx="14732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18385-FD0A-4DAF-9E16-37536F05D3CD}"/>
              </a:ext>
            </a:extLst>
          </p:cNvPr>
          <p:cNvSpPr txBox="1"/>
          <p:nvPr userDrawn="1"/>
        </p:nvSpPr>
        <p:spPr>
          <a:xfrm>
            <a:off x="9662074" y="6388100"/>
            <a:ext cx="239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1535" y="4891087"/>
            <a:ext cx="2041525" cy="16891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carré</a:t>
            </a:r>
          </a:p>
        </p:txBody>
      </p:sp>
    </p:spTree>
    <p:extLst>
      <p:ext uri="{BB962C8B-B14F-4D97-AF65-F5344CB8AC3E}">
        <p14:creationId xmlns:p14="http://schemas.microsoft.com/office/powerpoint/2010/main" val="21603057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prez - logo car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992B82C-5B0D-4410-B9CC-416F492E1DE0}"/>
              </a:ext>
            </a:extLst>
          </p:cNvPr>
          <p:cNvGrpSpPr/>
          <p:nvPr userDrawn="1"/>
        </p:nvGrpSpPr>
        <p:grpSpPr>
          <a:xfrm>
            <a:off x="21772" y="311721"/>
            <a:ext cx="12904628" cy="9106077"/>
            <a:chOff x="152400" y="246407"/>
            <a:chExt cx="12904628" cy="9106077"/>
          </a:xfrm>
        </p:grpSpPr>
        <p:sp>
          <p:nvSpPr>
            <p:cNvPr id="10" name="Lune 9">
              <a:extLst>
                <a:ext uri="{FF2B5EF4-FFF2-40B4-BE49-F238E27FC236}">
                  <a16:creationId xmlns:a16="http://schemas.microsoft.com/office/drawing/2014/main" id="{4AFF7D32-C614-4370-981C-9BD3DFD67789}"/>
                </a:ext>
              </a:extLst>
            </p:cNvPr>
            <p:cNvSpPr/>
            <p:nvPr userDrawn="1"/>
          </p:nvSpPr>
          <p:spPr>
            <a:xfrm rot="14761283">
              <a:off x="4755808" y="1051264"/>
              <a:ext cx="5978091" cy="10624349"/>
            </a:xfrm>
            <a:prstGeom prst="mo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FED779-841E-4792-8519-2A3BF0505E9D}"/>
                </a:ext>
              </a:extLst>
            </p:cNvPr>
            <p:cNvSpPr/>
            <p:nvPr userDrawn="1"/>
          </p:nvSpPr>
          <p:spPr>
            <a:xfrm>
              <a:off x="152400" y="4814888"/>
              <a:ext cx="4180114" cy="19669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Lune 11">
              <a:extLst>
                <a:ext uri="{FF2B5EF4-FFF2-40B4-BE49-F238E27FC236}">
                  <a16:creationId xmlns:a16="http://schemas.microsoft.com/office/drawing/2014/main" id="{2D726B90-FEC1-4DDE-AE19-71600A82435D}"/>
                </a:ext>
              </a:extLst>
            </p:cNvPr>
            <p:cNvSpPr/>
            <p:nvPr userDrawn="1"/>
          </p:nvSpPr>
          <p:spPr>
            <a:xfrm rot="11956810">
              <a:off x="9396195" y="249826"/>
              <a:ext cx="3237997" cy="7640533"/>
            </a:xfrm>
            <a:prstGeom prst="mo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Lune 12">
              <a:extLst>
                <a:ext uri="{FF2B5EF4-FFF2-40B4-BE49-F238E27FC236}">
                  <a16:creationId xmlns:a16="http://schemas.microsoft.com/office/drawing/2014/main" id="{47E4EAA5-0E6A-485E-A610-234890CED290}"/>
                </a:ext>
              </a:extLst>
            </p:cNvPr>
            <p:cNvSpPr/>
            <p:nvPr userDrawn="1"/>
          </p:nvSpPr>
          <p:spPr>
            <a:xfrm rot="12292074">
              <a:off x="8986117" y="246407"/>
              <a:ext cx="3237997" cy="7640533"/>
            </a:xfrm>
            <a:prstGeom prst="mo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444437-F7B5-49F7-818A-08BF3FF83024}"/>
                </a:ext>
              </a:extLst>
            </p:cNvPr>
            <p:cNvSpPr/>
            <p:nvPr userDrawn="1"/>
          </p:nvSpPr>
          <p:spPr>
            <a:xfrm>
              <a:off x="11150601" y="3525839"/>
              <a:ext cx="1193800" cy="325596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FAC8C6-225F-4454-9191-6527098E4D8D}"/>
                </a:ext>
              </a:extLst>
            </p:cNvPr>
            <p:cNvSpPr/>
            <p:nvPr userDrawn="1"/>
          </p:nvSpPr>
          <p:spPr>
            <a:xfrm>
              <a:off x="10007600" y="5791201"/>
              <a:ext cx="14732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C918385-FD0A-4DAF-9E16-37536F05D3CD}"/>
                </a:ext>
              </a:extLst>
            </p:cNvPr>
            <p:cNvSpPr txBox="1"/>
            <p:nvPr userDrawn="1"/>
          </p:nvSpPr>
          <p:spPr>
            <a:xfrm>
              <a:off x="9662074" y="6322786"/>
              <a:ext cx="239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accent3">
                      <a:lumMod val="75000"/>
                    </a:schemeClr>
                  </a:solidFill>
                  <a:latin typeface="Century Gothic" panose="020B0502020202020204" pitchFamily="34" charset="0"/>
                </a:rPr>
                <a:t>Philippe Moty</a:t>
              </a:r>
            </a:p>
          </p:txBody>
        </p:sp>
      </p:grp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1535" y="4662488"/>
            <a:ext cx="2041525" cy="16891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carré</a:t>
            </a:r>
          </a:p>
        </p:txBody>
      </p:sp>
    </p:spTree>
    <p:extLst>
      <p:ext uri="{BB962C8B-B14F-4D97-AF65-F5344CB8AC3E}">
        <p14:creationId xmlns:p14="http://schemas.microsoft.com/office/powerpoint/2010/main" val="3523324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ez - logo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une 19">
            <a:extLst>
              <a:ext uri="{FF2B5EF4-FFF2-40B4-BE49-F238E27FC236}">
                <a16:creationId xmlns:a16="http://schemas.microsoft.com/office/drawing/2014/main" id="{3A3755A4-86A9-4801-B1B0-A686B5C4D089}"/>
              </a:ext>
            </a:extLst>
          </p:cNvPr>
          <p:cNvSpPr/>
          <p:nvPr userDrawn="1"/>
        </p:nvSpPr>
        <p:spPr>
          <a:xfrm rot="14761283">
            <a:off x="4603408" y="1127463"/>
            <a:ext cx="5978091" cy="10624349"/>
          </a:xfrm>
          <a:prstGeom prst="mo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B7C364-DFCE-437C-B06A-719D4C38405E}"/>
              </a:ext>
            </a:extLst>
          </p:cNvPr>
          <p:cNvSpPr/>
          <p:nvPr userDrawn="1"/>
        </p:nvSpPr>
        <p:spPr>
          <a:xfrm>
            <a:off x="0" y="4891087"/>
            <a:ext cx="4180114" cy="1966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Lune 10">
            <a:extLst>
              <a:ext uri="{FF2B5EF4-FFF2-40B4-BE49-F238E27FC236}">
                <a16:creationId xmlns:a16="http://schemas.microsoft.com/office/drawing/2014/main" id="{8DFA5C7E-33EC-472F-860B-F67CE6065E7C}"/>
              </a:ext>
            </a:extLst>
          </p:cNvPr>
          <p:cNvSpPr/>
          <p:nvPr userDrawn="1"/>
        </p:nvSpPr>
        <p:spPr>
          <a:xfrm rot="11956810">
            <a:off x="9243795" y="326025"/>
            <a:ext cx="3237997" cy="7640533"/>
          </a:xfrm>
          <a:prstGeom prst="mo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Lune 11">
            <a:extLst>
              <a:ext uri="{FF2B5EF4-FFF2-40B4-BE49-F238E27FC236}">
                <a16:creationId xmlns:a16="http://schemas.microsoft.com/office/drawing/2014/main" id="{45514EAF-0F3B-4CD1-BF5B-3C0E45E18C08}"/>
              </a:ext>
            </a:extLst>
          </p:cNvPr>
          <p:cNvSpPr/>
          <p:nvPr userDrawn="1"/>
        </p:nvSpPr>
        <p:spPr>
          <a:xfrm rot="12292074">
            <a:off x="8833717" y="322606"/>
            <a:ext cx="3237997" cy="7640533"/>
          </a:xfrm>
          <a:prstGeom prst="mo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0D39BA-1D42-4B5D-9737-1F89B61A3202}"/>
              </a:ext>
            </a:extLst>
          </p:cNvPr>
          <p:cNvSpPr/>
          <p:nvPr userDrawn="1"/>
        </p:nvSpPr>
        <p:spPr>
          <a:xfrm>
            <a:off x="10998201" y="3602038"/>
            <a:ext cx="1193800" cy="3255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436F3-05B1-4EB8-AEAF-4C9BD4FDF352}"/>
              </a:ext>
            </a:extLst>
          </p:cNvPr>
          <p:cNvSpPr/>
          <p:nvPr userDrawn="1"/>
        </p:nvSpPr>
        <p:spPr>
          <a:xfrm>
            <a:off x="9855200" y="5867400"/>
            <a:ext cx="14732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827FA0-B362-42EF-934A-58A17D60358D}"/>
              </a:ext>
            </a:extLst>
          </p:cNvPr>
          <p:cNvSpPr txBox="1"/>
          <p:nvPr userDrawn="1"/>
        </p:nvSpPr>
        <p:spPr>
          <a:xfrm>
            <a:off x="9662074" y="6388100"/>
            <a:ext cx="239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6057" y="5413275"/>
            <a:ext cx="3934865" cy="112871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horizontal</a:t>
            </a:r>
          </a:p>
        </p:txBody>
      </p:sp>
    </p:spTree>
    <p:extLst>
      <p:ext uri="{BB962C8B-B14F-4D97-AF65-F5344CB8AC3E}">
        <p14:creationId xmlns:p14="http://schemas.microsoft.com/office/powerpoint/2010/main" val="32364776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prez - logo horizonta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214268BE-CF6F-423C-81F3-FFB96C5B52DE}"/>
              </a:ext>
            </a:extLst>
          </p:cNvPr>
          <p:cNvGrpSpPr/>
          <p:nvPr userDrawn="1"/>
        </p:nvGrpSpPr>
        <p:grpSpPr>
          <a:xfrm>
            <a:off x="21772" y="311721"/>
            <a:ext cx="12904628" cy="9106077"/>
            <a:chOff x="152400" y="246407"/>
            <a:chExt cx="12904628" cy="9106077"/>
          </a:xfrm>
        </p:grpSpPr>
        <p:sp>
          <p:nvSpPr>
            <p:cNvPr id="11" name="Lune 10">
              <a:extLst>
                <a:ext uri="{FF2B5EF4-FFF2-40B4-BE49-F238E27FC236}">
                  <a16:creationId xmlns:a16="http://schemas.microsoft.com/office/drawing/2014/main" id="{56C15536-9CE5-400C-9A01-7291DBAE93C2}"/>
                </a:ext>
              </a:extLst>
            </p:cNvPr>
            <p:cNvSpPr/>
            <p:nvPr userDrawn="1"/>
          </p:nvSpPr>
          <p:spPr>
            <a:xfrm rot="14761283">
              <a:off x="4755808" y="1051264"/>
              <a:ext cx="5978091" cy="10624349"/>
            </a:xfrm>
            <a:prstGeom prst="mo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3DF97E-3D5E-4D62-A2F0-4A18CB1B5D64}"/>
                </a:ext>
              </a:extLst>
            </p:cNvPr>
            <p:cNvSpPr/>
            <p:nvPr userDrawn="1"/>
          </p:nvSpPr>
          <p:spPr>
            <a:xfrm>
              <a:off x="152400" y="4814888"/>
              <a:ext cx="4180114" cy="19669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Lune 12">
              <a:extLst>
                <a:ext uri="{FF2B5EF4-FFF2-40B4-BE49-F238E27FC236}">
                  <a16:creationId xmlns:a16="http://schemas.microsoft.com/office/drawing/2014/main" id="{D34E282C-5938-4D93-BEF2-FB6F472AED1A}"/>
                </a:ext>
              </a:extLst>
            </p:cNvPr>
            <p:cNvSpPr/>
            <p:nvPr userDrawn="1"/>
          </p:nvSpPr>
          <p:spPr>
            <a:xfrm rot="11956810">
              <a:off x="9396195" y="249826"/>
              <a:ext cx="3237997" cy="7640533"/>
            </a:xfrm>
            <a:prstGeom prst="mo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Lune 16">
              <a:extLst>
                <a:ext uri="{FF2B5EF4-FFF2-40B4-BE49-F238E27FC236}">
                  <a16:creationId xmlns:a16="http://schemas.microsoft.com/office/drawing/2014/main" id="{CC931C9E-466C-42FB-9DA7-E3A73631980B}"/>
                </a:ext>
              </a:extLst>
            </p:cNvPr>
            <p:cNvSpPr/>
            <p:nvPr userDrawn="1"/>
          </p:nvSpPr>
          <p:spPr>
            <a:xfrm rot="12292074">
              <a:off x="8986117" y="246407"/>
              <a:ext cx="3237997" cy="7640533"/>
            </a:xfrm>
            <a:prstGeom prst="mo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23AAF-FCCC-424B-BE6F-634A6166AF63}"/>
                </a:ext>
              </a:extLst>
            </p:cNvPr>
            <p:cNvSpPr/>
            <p:nvPr userDrawn="1"/>
          </p:nvSpPr>
          <p:spPr>
            <a:xfrm>
              <a:off x="11150601" y="3525839"/>
              <a:ext cx="1193800" cy="325596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C60103-7C37-411E-9DA6-F995A9580CE1}"/>
                </a:ext>
              </a:extLst>
            </p:cNvPr>
            <p:cNvSpPr/>
            <p:nvPr userDrawn="1"/>
          </p:nvSpPr>
          <p:spPr>
            <a:xfrm>
              <a:off x="10007600" y="5791201"/>
              <a:ext cx="14732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96DBF1E-6A7F-4A87-9878-7C1F3BD6BC8E}"/>
                </a:ext>
              </a:extLst>
            </p:cNvPr>
            <p:cNvSpPr txBox="1"/>
            <p:nvPr userDrawn="1"/>
          </p:nvSpPr>
          <p:spPr>
            <a:xfrm>
              <a:off x="9662074" y="6322786"/>
              <a:ext cx="239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accent3">
                      <a:lumMod val="75000"/>
                    </a:schemeClr>
                  </a:solidFill>
                  <a:latin typeface="Century Gothic" panose="020B0502020202020204" pitchFamily="34" charset="0"/>
                </a:rPr>
                <a:t>Philippe Moty</a:t>
              </a: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6057" y="5413275"/>
            <a:ext cx="3934865" cy="112871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horizontal</a:t>
            </a:r>
          </a:p>
        </p:txBody>
      </p:sp>
    </p:spTree>
    <p:extLst>
      <p:ext uri="{BB962C8B-B14F-4D97-AF65-F5344CB8AC3E}">
        <p14:creationId xmlns:p14="http://schemas.microsoft.com/office/powerpoint/2010/main" val="30437793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 flipH="1">
            <a:off x="-4494422" y="909108"/>
            <a:ext cx="18475628" cy="5948892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7799588-5691-44BC-A4BB-A9BF48555E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288925"/>
            <a:ext cx="11087100" cy="840397"/>
          </a:xfrm>
        </p:spPr>
        <p:txBody>
          <a:bodyPr anchor="t">
            <a:normAutofit/>
          </a:bodyPr>
          <a:lstStyle>
            <a:lvl1pPr>
              <a:defRPr sz="4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BCC0F321-11A8-4B5A-B184-421559CE2D3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6700" y="1673986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6" name="Espace réservé du contenu 14">
            <a:extLst>
              <a:ext uri="{FF2B5EF4-FFF2-40B4-BE49-F238E27FC236}">
                <a16:creationId xmlns:a16="http://schemas.microsoft.com/office/drawing/2014/main" id="{8EA4DCBD-641C-4966-9C7E-833D0DEAF2A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66700" y="240665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7" name="Espace réservé du contenu 14">
            <a:extLst>
              <a:ext uri="{FF2B5EF4-FFF2-40B4-BE49-F238E27FC236}">
                <a16:creationId xmlns:a16="http://schemas.microsoft.com/office/drawing/2014/main" id="{8B25B116-346C-4CC4-B195-A210B44ECE7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66700" y="3136203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8" name="Espace réservé du contenu 14">
            <a:extLst>
              <a:ext uri="{FF2B5EF4-FFF2-40B4-BE49-F238E27FC236}">
                <a16:creationId xmlns:a16="http://schemas.microsoft.com/office/drawing/2014/main" id="{B3D16A74-65DE-4E99-8499-E4DDE66CF1D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66700" y="386574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9" name="Espace réservé du contenu 14">
            <a:extLst>
              <a:ext uri="{FF2B5EF4-FFF2-40B4-BE49-F238E27FC236}">
                <a16:creationId xmlns:a16="http://schemas.microsoft.com/office/drawing/2014/main" id="{635FBE55-EBE8-4F4E-82BC-40856A9F549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66700" y="459942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21" name="Espace réservé du contenu 14">
            <a:extLst>
              <a:ext uri="{FF2B5EF4-FFF2-40B4-BE49-F238E27FC236}">
                <a16:creationId xmlns:a16="http://schemas.microsoft.com/office/drawing/2014/main" id="{63BA2E21-6423-42AD-91BE-8AEBEE90F8A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479498" y="1673986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2" name="Espace réservé du contenu 14">
            <a:extLst>
              <a:ext uri="{FF2B5EF4-FFF2-40B4-BE49-F238E27FC236}">
                <a16:creationId xmlns:a16="http://schemas.microsoft.com/office/drawing/2014/main" id="{580EF3BE-B445-4EA1-A08A-8A6A073F348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479497" y="240665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contenu 14">
            <a:extLst>
              <a:ext uri="{FF2B5EF4-FFF2-40B4-BE49-F238E27FC236}">
                <a16:creationId xmlns:a16="http://schemas.microsoft.com/office/drawing/2014/main" id="{265228AE-C7FE-4262-A212-BF6C19A0F8C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479497" y="3136203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contenu 14">
            <a:extLst>
              <a:ext uri="{FF2B5EF4-FFF2-40B4-BE49-F238E27FC236}">
                <a16:creationId xmlns:a16="http://schemas.microsoft.com/office/drawing/2014/main" id="{372AE9C4-0B2E-4058-9417-64CA8536A9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79496" y="386574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5" name="Espace réservé du contenu 14">
            <a:extLst>
              <a:ext uri="{FF2B5EF4-FFF2-40B4-BE49-F238E27FC236}">
                <a16:creationId xmlns:a16="http://schemas.microsoft.com/office/drawing/2014/main" id="{229885C8-4380-41DC-B78A-B435D593AC5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479495" y="459942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2718735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A80AC2E9-9A06-4A68-B81D-85CDCF723CEF}"/>
              </a:ext>
            </a:extLst>
          </p:cNvPr>
          <p:cNvGrpSpPr/>
          <p:nvPr userDrawn="1"/>
        </p:nvGrpSpPr>
        <p:grpSpPr>
          <a:xfrm>
            <a:off x="-50799" y="0"/>
            <a:ext cx="13881099" cy="2926481"/>
            <a:chOff x="-41297" y="0"/>
            <a:chExt cx="12302291" cy="2593629"/>
          </a:xfrm>
        </p:grpSpPr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73940A9B-7687-4B91-8FAF-D34F4EB8B438}"/>
                </a:ext>
              </a:extLst>
            </p:cNvPr>
            <p:cNvSpPr/>
            <p:nvPr userDrawn="1"/>
          </p:nvSpPr>
          <p:spPr>
            <a:xfrm rot="5400000">
              <a:off x="3276600" y="-3289300"/>
              <a:ext cx="1866900" cy="84455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13E64E0-0180-44D4-BBFE-ADCC13AF9ED9}"/>
                </a:ext>
              </a:extLst>
            </p:cNvPr>
            <p:cNvSpPr/>
            <p:nvPr userDrawn="1"/>
          </p:nvSpPr>
          <p:spPr>
            <a:xfrm rot="21260773">
              <a:off x="-41297" y="116319"/>
              <a:ext cx="12302291" cy="2477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4610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E6BB815B-0567-4274-A1A0-70E8140A4000}"/>
              </a:ext>
            </a:extLst>
          </p:cNvPr>
          <p:cNvGrpSpPr/>
          <p:nvPr userDrawn="1"/>
        </p:nvGrpSpPr>
        <p:grpSpPr>
          <a:xfrm rot="10800000">
            <a:off x="6096000" y="0"/>
            <a:ext cx="6096000" cy="6877115"/>
            <a:chOff x="350196" y="0"/>
            <a:chExt cx="6096000" cy="685800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13E64E0-0180-44D4-BBFE-ADCC13AF9ED9}"/>
                </a:ext>
              </a:extLst>
            </p:cNvPr>
            <p:cNvSpPr/>
            <p:nvPr userDrawn="1"/>
          </p:nvSpPr>
          <p:spPr>
            <a:xfrm>
              <a:off x="350196" y="0"/>
              <a:ext cx="6096000" cy="685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3B4DDD-A78A-4426-9DAD-D727331A5558}"/>
                </a:ext>
              </a:extLst>
            </p:cNvPr>
            <p:cNvSpPr/>
            <p:nvPr userDrawn="1"/>
          </p:nvSpPr>
          <p:spPr>
            <a:xfrm>
              <a:off x="350196" y="0"/>
              <a:ext cx="2898841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46827" y="1361282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A3EC8B-C29D-4957-BF5D-BF75C16A0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822" y="1122363"/>
            <a:ext cx="5227167" cy="2387600"/>
          </a:xfrm>
        </p:spPr>
        <p:txBody>
          <a:bodyPr anchor="b"/>
          <a:lstStyle>
            <a:lvl1pPr algn="l">
              <a:defRPr sz="60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FF742F33-30CF-4E21-A724-668E33B3A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822" y="3602038"/>
            <a:ext cx="5227167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9777123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F753D5DC-7CF7-4A57-887E-BB369F379460}"/>
              </a:ext>
            </a:extLst>
          </p:cNvPr>
          <p:cNvGrpSpPr/>
          <p:nvPr userDrawn="1"/>
        </p:nvGrpSpPr>
        <p:grpSpPr>
          <a:xfrm rot="10800000">
            <a:off x="5278879" y="-1"/>
            <a:ext cx="6913120" cy="6877116"/>
            <a:chOff x="-466924" y="0"/>
            <a:chExt cx="6913120" cy="6858001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F7F1DA7-86E9-403E-8A11-0B473A4B7377}"/>
                </a:ext>
              </a:extLst>
            </p:cNvPr>
            <p:cNvSpPr/>
            <p:nvPr userDrawn="1"/>
          </p:nvSpPr>
          <p:spPr>
            <a:xfrm>
              <a:off x="350196" y="0"/>
              <a:ext cx="6096000" cy="685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152CA4-EBD9-4369-9DE8-01199BDC7ACB}"/>
                </a:ext>
              </a:extLst>
            </p:cNvPr>
            <p:cNvSpPr/>
            <p:nvPr userDrawn="1"/>
          </p:nvSpPr>
          <p:spPr>
            <a:xfrm>
              <a:off x="-466924" y="1"/>
              <a:ext cx="3715962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5515" y="1361282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D885BE70-A4F6-43ED-8497-2FE0842EC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15EB74C3-32BB-4EEB-93CF-3B072C4AC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957332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flipH="1">
            <a:off x="-2339166" y="0"/>
            <a:ext cx="24306029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1369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A80AC2E9-9A06-4A68-B81D-85CDCF723CEF}"/>
              </a:ext>
            </a:extLst>
          </p:cNvPr>
          <p:cNvGrpSpPr/>
          <p:nvPr userDrawn="1"/>
        </p:nvGrpSpPr>
        <p:grpSpPr>
          <a:xfrm>
            <a:off x="-50799" y="0"/>
            <a:ext cx="13881099" cy="2926481"/>
            <a:chOff x="-41297" y="0"/>
            <a:chExt cx="12302291" cy="2593629"/>
          </a:xfrm>
        </p:grpSpPr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73940A9B-7687-4B91-8FAF-D34F4EB8B438}"/>
                </a:ext>
              </a:extLst>
            </p:cNvPr>
            <p:cNvSpPr/>
            <p:nvPr userDrawn="1"/>
          </p:nvSpPr>
          <p:spPr>
            <a:xfrm rot="5400000">
              <a:off x="3276600" y="-3289300"/>
              <a:ext cx="1866900" cy="84455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13E64E0-0180-44D4-BBFE-ADCC13AF9ED9}"/>
                </a:ext>
              </a:extLst>
            </p:cNvPr>
            <p:cNvSpPr/>
            <p:nvPr userDrawn="1"/>
          </p:nvSpPr>
          <p:spPr>
            <a:xfrm rot="21260773">
              <a:off x="-41297" y="116319"/>
              <a:ext cx="12302291" cy="2477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645732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flipH="1">
            <a:off x="-2339166" y="0"/>
            <a:ext cx="24306029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5405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213E64E0-0180-44D4-BBFE-ADCC13AF9ED9}"/>
              </a:ext>
            </a:extLst>
          </p:cNvPr>
          <p:cNvSpPr/>
          <p:nvPr userDrawn="1"/>
        </p:nvSpPr>
        <p:spPr>
          <a:xfrm>
            <a:off x="-4328" y="-719847"/>
            <a:ext cx="5719864" cy="766869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B4DDD-A78A-4426-9DAD-D727331A5558}"/>
              </a:ext>
            </a:extLst>
          </p:cNvPr>
          <p:cNvSpPr/>
          <p:nvPr userDrawn="1"/>
        </p:nvSpPr>
        <p:spPr>
          <a:xfrm>
            <a:off x="0" y="0"/>
            <a:ext cx="2898841" cy="6877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759BA8-4C1E-44CF-95C8-816B36CBC357}"/>
              </a:ext>
            </a:extLst>
          </p:cNvPr>
          <p:cNvSpPr/>
          <p:nvPr userDrawn="1"/>
        </p:nvSpPr>
        <p:spPr>
          <a:xfrm>
            <a:off x="139700" y="-233464"/>
            <a:ext cx="5036760" cy="71823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537737" y="1122363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28406853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ction 2.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213E64E0-0180-44D4-BBFE-ADCC13AF9ED9}"/>
              </a:ext>
            </a:extLst>
          </p:cNvPr>
          <p:cNvSpPr/>
          <p:nvPr userDrawn="1"/>
        </p:nvSpPr>
        <p:spPr>
          <a:xfrm>
            <a:off x="-4328" y="-719847"/>
            <a:ext cx="5719864" cy="766869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B4DDD-A78A-4426-9DAD-D727331A5558}"/>
              </a:ext>
            </a:extLst>
          </p:cNvPr>
          <p:cNvSpPr/>
          <p:nvPr userDrawn="1"/>
        </p:nvSpPr>
        <p:spPr>
          <a:xfrm>
            <a:off x="0" y="0"/>
            <a:ext cx="2898841" cy="68777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3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759BA8-4C1E-44CF-95C8-816B36CBC357}"/>
              </a:ext>
            </a:extLst>
          </p:cNvPr>
          <p:cNvSpPr/>
          <p:nvPr userDrawn="1"/>
        </p:nvSpPr>
        <p:spPr>
          <a:xfrm>
            <a:off x="139700" y="-233464"/>
            <a:ext cx="5036760" cy="718231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537737" y="1122363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35953283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>
            <a:off x="-11100391" y="0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41101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>
            <a:off x="-11100391" y="0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71293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0727680-9F5C-41C9-8CA9-91D816B764A5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5345E568-6DB7-4468-B99C-9A1F55884D40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BFF80D8-ABA5-48F9-AD3C-5C188205CB15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CDD2B6D-549D-4F5C-978F-55648867248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4C28788-CC75-4A2C-B8D3-CABDF52E6461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C24D8483-ADE6-4833-B3E7-465746F4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9538781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76BC8128-9AB1-4C91-978E-53A9E04F7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71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3EAAFB1-BAAA-455D-A79F-F13C9F981ACF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F57FE330-B543-40CE-96CE-0638FBF2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84729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 flipH="1">
            <a:off x="-2000731" y="1822317"/>
            <a:ext cx="15705491" cy="5056947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D2C07081-1071-486D-80B0-D3F06C46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171328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9D2657FF-44F0-4C26-993F-6F695BFAA806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78E8AB97-9987-4C3B-B4C1-6082BC24AA2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2A3FC7-55F5-4979-AA8C-1E4294C12865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9BF2CE1-9E0D-428C-A607-6093BB0A5C7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3AA7CB3-2400-4582-A3A8-80B2937B26AB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393C9FE-734B-4517-B584-C877213D73A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D297CB-A4C2-4192-993C-AEF2E4E6920C}"/>
              </a:ext>
            </a:extLst>
          </p:cNvPr>
          <p:cNvSpPr>
            <a:spLocks noGrp="1"/>
          </p:cNvSpPr>
          <p:nvPr userDrawn="1"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6369F2E-F584-4061-8EFE-1375C9C0668B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0318411B-0285-4D23-913C-E53333AEBA3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5">
            <a:extLst>
              <a:ext uri="{FF2B5EF4-FFF2-40B4-BE49-F238E27FC236}">
                <a16:creationId xmlns:a16="http://schemas.microsoft.com/office/drawing/2014/main" id="{84210769-1731-4C2A-B843-87322AFB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72951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A1AFCE98-2FE4-4920-A7EE-E088F31606D8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BD80C340-403D-4AB2-9877-1045BA985EDF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19ADEC4-EE27-479A-BC4A-39BFEBFFB5D1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D45FCE-32FD-4B84-8FBF-4F7A7AB79D30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9CB59F4-15E1-4CD9-8287-59E2F5C3A4C8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9860D-A114-4925-AE94-8EC3181BA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825625"/>
            <a:ext cx="57531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CCADD8-32AC-480A-826A-5C3D621C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903645-1A08-438C-B88B-DACBAE8BA6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C63B175E-F332-48E2-AD5E-F2125C4B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0D43AA6-E2ED-4DB4-83E6-AA8CD49C81B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200" y="1825625"/>
            <a:ext cx="57531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370793-CA55-4B7A-BBF9-432C0B81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5730078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A1AFCE98-2FE4-4920-A7EE-E088F31606D8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BD80C340-403D-4AB2-9877-1045BA985EDF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19ADEC4-EE27-479A-BC4A-39BFEBFFB5D1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D45FCE-32FD-4B84-8FBF-4F7A7AB79D30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9CB59F4-15E1-4CD9-8287-59E2F5C3A4C8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9860D-A114-4925-AE94-8EC3181BA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CCADD8-32AC-480A-826A-5C3D621C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903645-1A08-438C-B88B-DACBAE8BA6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C63B175E-F332-48E2-AD5E-F2125C4B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75B6E144-FFFF-41FB-A4CB-9F21CE258B9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03367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2F48BC01-00A5-4132-AB37-E7289C80818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27334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370793-CA55-4B7A-BBF9-432C0B81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8596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E6BB815B-0567-4274-A1A0-70E8140A4000}"/>
              </a:ext>
            </a:extLst>
          </p:cNvPr>
          <p:cNvGrpSpPr/>
          <p:nvPr userDrawn="1"/>
        </p:nvGrpSpPr>
        <p:grpSpPr>
          <a:xfrm rot="10800000">
            <a:off x="6096000" y="0"/>
            <a:ext cx="6096000" cy="6877115"/>
            <a:chOff x="350196" y="0"/>
            <a:chExt cx="6096000" cy="685800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13E64E0-0180-44D4-BBFE-ADCC13AF9ED9}"/>
                </a:ext>
              </a:extLst>
            </p:cNvPr>
            <p:cNvSpPr/>
            <p:nvPr userDrawn="1"/>
          </p:nvSpPr>
          <p:spPr>
            <a:xfrm>
              <a:off x="350196" y="0"/>
              <a:ext cx="6096000" cy="685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3B4DDD-A78A-4426-9DAD-D727331A5558}"/>
                </a:ext>
              </a:extLst>
            </p:cNvPr>
            <p:cNvSpPr/>
            <p:nvPr userDrawn="1"/>
          </p:nvSpPr>
          <p:spPr>
            <a:xfrm>
              <a:off x="350196" y="0"/>
              <a:ext cx="2898841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46827" y="1361282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A3EC8B-C29D-4957-BF5D-BF75C16A0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822" y="1122363"/>
            <a:ext cx="5227167" cy="2387600"/>
          </a:xfrm>
        </p:spPr>
        <p:txBody>
          <a:bodyPr anchor="b"/>
          <a:lstStyle>
            <a:lvl1pPr algn="l">
              <a:defRPr sz="60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FF742F33-30CF-4E21-A724-668E33B3A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822" y="3602038"/>
            <a:ext cx="5227167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9374239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8DB9619-13DA-40ED-8850-1FE3AF376EEE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11" name="Triangle rectangle 10">
              <a:extLst>
                <a:ext uri="{FF2B5EF4-FFF2-40B4-BE49-F238E27FC236}">
                  <a16:creationId xmlns:a16="http://schemas.microsoft.com/office/drawing/2014/main" id="{FDD6BBE8-CF50-47D9-8BC4-D4A2C54BA5AE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B25E7B1-792F-41F6-AC3D-E5468419BFD7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4F93541-9240-43C7-9A7C-92DFF7EAD3B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B8AEF4A-8707-4424-A0F8-653389D7198B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15082E-65DF-40EE-A357-32352649B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D3446F-D107-407E-B08C-32B6E0AC6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0844E6-9EC4-4BFA-A922-DF582175B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BF7C352-E664-468D-A60B-C6937BE44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pied de page 5">
            <a:extLst>
              <a:ext uri="{FF2B5EF4-FFF2-40B4-BE49-F238E27FC236}">
                <a16:creationId xmlns:a16="http://schemas.microsoft.com/office/drawing/2014/main" id="{B570D578-5C22-48F3-B36A-94F0CBCB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0B51B9A-0BFC-4DF4-BC26-CC4F3161E7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15BC123B-F33C-43A5-9A6F-E044306E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F11B2850-80CC-4BF1-9A52-E0E94851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562214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mise en av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DABA1867-10F8-4068-AD38-F3309B43353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9788" y="2344738"/>
            <a:ext cx="4346575" cy="351631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63C3A62-4E4A-4DBC-A0EB-5A2E91632435}"/>
              </a:ext>
            </a:extLst>
          </p:cNvPr>
          <p:cNvGrpSpPr/>
          <p:nvPr userDrawn="1"/>
        </p:nvGrpSpPr>
        <p:grpSpPr>
          <a:xfrm>
            <a:off x="-41296" y="1"/>
            <a:ext cx="9758810" cy="2057400"/>
            <a:chOff x="-41297" y="0"/>
            <a:chExt cx="12302291" cy="2593629"/>
          </a:xfrm>
        </p:grpSpPr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DBF795FA-E5EC-424D-B32E-AC1241668FD8}"/>
                </a:ext>
              </a:extLst>
            </p:cNvPr>
            <p:cNvSpPr/>
            <p:nvPr userDrawn="1"/>
          </p:nvSpPr>
          <p:spPr>
            <a:xfrm rot="5400000">
              <a:off x="3276600" y="-3289300"/>
              <a:ext cx="1866900" cy="84455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09D97BF-7515-4938-B2E4-0A054874A003}"/>
                </a:ext>
              </a:extLst>
            </p:cNvPr>
            <p:cNvSpPr/>
            <p:nvPr userDrawn="1"/>
          </p:nvSpPr>
          <p:spPr>
            <a:xfrm rot="21260773">
              <a:off x="-41297" y="116319"/>
              <a:ext cx="12302291" cy="2477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4523E40C-46A7-4569-9930-D33692D7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F4E8628-2FA2-4811-88C5-6C9C4CE19ED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5C3243C7-2357-439E-9ED8-6DE73268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2D508BC-546A-4225-90BE-BA66DBEFD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3600"/>
            <a:ext cx="4346576" cy="1193800"/>
          </a:xfrm>
        </p:spPr>
        <p:txBody>
          <a:bodyPr anchor="b"/>
          <a:lstStyle>
            <a:lvl1pPr>
              <a:defRPr sz="32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226865-8FDD-47D2-BA5F-FA0CD83F3B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0" y="425450"/>
            <a:ext cx="6251575" cy="54356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5911327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13229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 image - texte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D3B14-2C43-4A3F-A1F5-A224369971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D0E8C61-5FEB-417B-9A5E-94D31DE1C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221075"/>
            <a:ext cx="12192000" cy="1656347"/>
          </a:xfrm>
          <a:solidFill>
            <a:srgbClr val="FFFFFF">
              <a:alpha val="47843"/>
            </a:srgb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Titre ou commentaires</a:t>
            </a:r>
          </a:p>
        </p:txBody>
      </p:sp>
    </p:spTree>
    <p:extLst>
      <p:ext uri="{BB962C8B-B14F-4D97-AF65-F5344CB8AC3E}">
        <p14:creationId xmlns:p14="http://schemas.microsoft.com/office/powerpoint/2010/main" val="9796794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 image - texte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D3B14-2C43-4A3F-A1F5-A224369971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D0E8C61-5FEB-417B-9A5E-94D31DE1C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221075"/>
            <a:ext cx="12192000" cy="1656347"/>
          </a:xfrm>
          <a:solidFill>
            <a:schemeClr val="tx1">
              <a:alpha val="47843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Titre ou commentaires</a:t>
            </a:r>
          </a:p>
        </p:txBody>
      </p:sp>
    </p:spTree>
    <p:extLst>
      <p:ext uri="{BB962C8B-B14F-4D97-AF65-F5344CB8AC3E}">
        <p14:creationId xmlns:p14="http://schemas.microsoft.com/office/powerpoint/2010/main" val="14529405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>
            <a:off x="-2511562" y="-2413591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36428"/>
            <a:ext cx="10515600" cy="1699683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Merci 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18391"/>
            <a:ext cx="10515600" cy="80068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346484"/>
            <a:ext cx="2390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dirty="0">
                <a:solidFill>
                  <a:schemeClr val="accent3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</p:spTree>
    <p:extLst>
      <p:ext uri="{BB962C8B-B14F-4D97-AF65-F5344CB8AC3E}">
        <p14:creationId xmlns:p14="http://schemas.microsoft.com/office/powerpoint/2010/main" val="37744753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ez - logo ca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une 20">
            <a:extLst>
              <a:ext uri="{FF2B5EF4-FFF2-40B4-BE49-F238E27FC236}">
                <a16:creationId xmlns:a16="http://schemas.microsoft.com/office/drawing/2014/main" id="{3782CF31-CCFF-4DEF-91EE-2A587DF3E27F}"/>
              </a:ext>
            </a:extLst>
          </p:cNvPr>
          <p:cNvSpPr/>
          <p:nvPr userDrawn="1"/>
        </p:nvSpPr>
        <p:spPr>
          <a:xfrm rot="14761283">
            <a:off x="4603408" y="1127463"/>
            <a:ext cx="5978091" cy="10624349"/>
          </a:xfrm>
          <a:prstGeom prst="mo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0840BC-B109-4DC7-BE48-22E0456B64A5}"/>
              </a:ext>
            </a:extLst>
          </p:cNvPr>
          <p:cNvSpPr/>
          <p:nvPr userDrawn="1"/>
        </p:nvSpPr>
        <p:spPr>
          <a:xfrm>
            <a:off x="0" y="4891087"/>
            <a:ext cx="4180114" cy="1966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Lune 19">
            <a:extLst>
              <a:ext uri="{FF2B5EF4-FFF2-40B4-BE49-F238E27FC236}">
                <a16:creationId xmlns:a16="http://schemas.microsoft.com/office/drawing/2014/main" id="{914C0EC8-6D7E-4E23-BF86-C0F54255A31B}"/>
              </a:ext>
            </a:extLst>
          </p:cNvPr>
          <p:cNvSpPr/>
          <p:nvPr userDrawn="1"/>
        </p:nvSpPr>
        <p:spPr>
          <a:xfrm rot="11956810">
            <a:off x="9243795" y="326025"/>
            <a:ext cx="3237997" cy="7640533"/>
          </a:xfrm>
          <a:prstGeom prst="mo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9" name="Lune 8">
            <a:extLst>
              <a:ext uri="{FF2B5EF4-FFF2-40B4-BE49-F238E27FC236}">
                <a16:creationId xmlns:a16="http://schemas.microsoft.com/office/drawing/2014/main" id="{E601A97A-387B-4EC8-A275-308F340D2150}"/>
              </a:ext>
            </a:extLst>
          </p:cNvPr>
          <p:cNvSpPr/>
          <p:nvPr userDrawn="1"/>
        </p:nvSpPr>
        <p:spPr>
          <a:xfrm rot="12292074">
            <a:off x="8833717" y="322606"/>
            <a:ext cx="3237997" cy="7640533"/>
          </a:xfrm>
          <a:prstGeom prst="mo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364931-E39E-420A-952A-E886EA901481}"/>
              </a:ext>
            </a:extLst>
          </p:cNvPr>
          <p:cNvSpPr/>
          <p:nvPr userDrawn="1"/>
        </p:nvSpPr>
        <p:spPr>
          <a:xfrm>
            <a:off x="10998201" y="3602038"/>
            <a:ext cx="1193800" cy="32559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FB7164-FA4F-4903-A4DF-7ADF4EDC14E0}"/>
              </a:ext>
            </a:extLst>
          </p:cNvPr>
          <p:cNvSpPr/>
          <p:nvPr userDrawn="1"/>
        </p:nvSpPr>
        <p:spPr>
          <a:xfrm>
            <a:off x="9855200" y="5867400"/>
            <a:ext cx="1473200" cy="99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18385-FD0A-4DAF-9E16-37536F05D3CD}"/>
              </a:ext>
            </a:extLst>
          </p:cNvPr>
          <p:cNvSpPr txBox="1"/>
          <p:nvPr userDrawn="1"/>
        </p:nvSpPr>
        <p:spPr>
          <a:xfrm>
            <a:off x="9662074" y="6388100"/>
            <a:ext cx="239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1535" y="4891087"/>
            <a:ext cx="2041525" cy="16891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carré</a:t>
            </a:r>
          </a:p>
        </p:txBody>
      </p:sp>
    </p:spTree>
    <p:extLst>
      <p:ext uri="{BB962C8B-B14F-4D97-AF65-F5344CB8AC3E}">
        <p14:creationId xmlns:p14="http://schemas.microsoft.com/office/powerpoint/2010/main" val="2676582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prez - logo carr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992B82C-5B0D-4410-B9CC-416F492E1DE0}"/>
              </a:ext>
            </a:extLst>
          </p:cNvPr>
          <p:cNvGrpSpPr/>
          <p:nvPr userDrawn="1"/>
        </p:nvGrpSpPr>
        <p:grpSpPr>
          <a:xfrm>
            <a:off x="21772" y="311721"/>
            <a:ext cx="12904628" cy="9106077"/>
            <a:chOff x="152400" y="246407"/>
            <a:chExt cx="12904628" cy="9106077"/>
          </a:xfrm>
        </p:grpSpPr>
        <p:sp>
          <p:nvSpPr>
            <p:cNvPr id="10" name="Lune 9">
              <a:extLst>
                <a:ext uri="{FF2B5EF4-FFF2-40B4-BE49-F238E27FC236}">
                  <a16:creationId xmlns:a16="http://schemas.microsoft.com/office/drawing/2014/main" id="{4AFF7D32-C614-4370-981C-9BD3DFD67789}"/>
                </a:ext>
              </a:extLst>
            </p:cNvPr>
            <p:cNvSpPr/>
            <p:nvPr userDrawn="1"/>
          </p:nvSpPr>
          <p:spPr>
            <a:xfrm rot="14761283">
              <a:off x="4755808" y="1051264"/>
              <a:ext cx="5978091" cy="10624349"/>
            </a:xfrm>
            <a:prstGeom prst="mo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FED779-841E-4792-8519-2A3BF0505E9D}"/>
                </a:ext>
              </a:extLst>
            </p:cNvPr>
            <p:cNvSpPr/>
            <p:nvPr userDrawn="1"/>
          </p:nvSpPr>
          <p:spPr>
            <a:xfrm>
              <a:off x="152400" y="4814888"/>
              <a:ext cx="4180114" cy="196691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Lune 11">
              <a:extLst>
                <a:ext uri="{FF2B5EF4-FFF2-40B4-BE49-F238E27FC236}">
                  <a16:creationId xmlns:a16="http://schemas.microsoft.com/office/drawing/2014/main" id="{2D726B90-FEC1-4DDE-AE19-71600A82435D}"/>
                </a:ext>
              </a:extLst>
            </p:cNvPr>
            <p:cNvSpPr/>
            <p:nvPr userDrawn="1"/>
          </p:nvSpPr>
          <p:spPr>
            <a:xfrm rot="11956810">
              <a:off x="9396195" y="249826"/>
              <a:ext cx="3237997" cy="7640533"/>
            </a:xfrm>
            <a:prstGeom prst="mo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Lune 12">
              <a:extLst>
                <a:ext uri="{FF2B5EF4-FFF2-40B4-BE49-F238E27FC236}">
                  <a16:creationId xmlns:a16="http://schemas.microsoft.com/office/drawing/2014/main" id="{47E4EAA5-0E6A-485E-A610-234890CED290}"/>
                </a:ext>
              </a:extLst>
            </p:cNvPr>
            <p:cNvSpPr/>
            <p:nvPr userDrawn="1"/>
          </p:nvSpPr>
          <p:spPr>
            <a:xfrm rot="12292074">
              <a:off x="8986117" y="246407"/>
              <a:ext cx="3237997" cy="7640533"/>
            </a:xfrm>
            <a:prstGeom prst="mo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444437-F7B5-49F7-818A-08BF3FF83024}"/>
                </a:ext>
              </a:extLst>
            </p:cNvPr>
            <p:cNvSpPr/>
            <p:nvPr userDrawn="1"/>
          </p:nvSpPr>
          <p:spPr>
            <a:xfrm>
              <a:off x="11150601" y="3525839"/>
              <a:ext cx="1193800" cy="32559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FAC8C6-225F-4454-9191-6527098E4D8D}"/>
                </a:ext>
              </a:extLst>
            </p:cNvPr>
            <p:cNvSpPr/>
            <p:nvPr userDrawn="1"/>
          </p:nvSpPr>
          <p:spPr>
            <a:xfrm>
              <a:off x="10007600" y="5791201"/>
              <a:ext cx="1473200" cy="990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C918385-FD0A-4DAF-9E16-37536F05D3CD}"/>
                </a:ext>
              </a:extLst>
            </p:cNvPr>
            <p:cNvSpPr txBox="1"/>
            <p:nvPr userDrawn="1"/>
          </p:nvSpPr>
          <p:spPr>
            <a:xfrm>
              <a:off x="9662074" y="6322786"/>
              <a:ext cx="239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accent6">
                      <a:lumMod val="75000"/>
                    </a:schemeClr>
                  </a:solidFill>
                  <a:latin typeface="Century Gothic" panose="020B0502020202020204" pitchFamily="34" charset="0"/>
                </a:rPr>
                <a:t>Philippe Moty</a:t>
              </a:r>
            </a:p>
          </p:txBody>
        </p:sp>
      </p:grp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1535" y="4662488"/>
            <a:ext cx="2041525" cy="16891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carré</a:t>
            </a:r>
          </a:p>
        </p:txBody>
      </p:sp>
    </p:spTree>
    <p:extLst>
      <p:ext uri="{BB962C8B-B14F-4D97-AF65-F5344CB8AC3E}">
        <p14:creationId xmlns:p14="http://schemas.microsoft.com/office/powerpoint/2010/main" val="33336682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ez - logo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une 19">
            <a:extLst>
              <a:ext uri="{FF2B5EF4-FFF2-40B4-BE49-F238E27FC236}">
                <a16:creationId xmlns:a16="http://schemas.microsoft.com/office/drawing/2014/main" id="{3A3755A4-86A9-4801-B1B0-A686B5C4D089}"/>
              </a:ext>
            </a:extLst>
          </p:cNvPr>
          <p:cNvSpPr/>
          <p:nvPr userDrawn="1"/>
        </p:nvSpPr>
        <p:spPr>
          <a:xfrm rot="14761283">
            <a:off x="4603408" y="1127463"/>
            <a:ext cx="5978091" cy="10624349"/>
          </a:xfrm>
          <a:prstGeom prst="mo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B7C364-DFCE-437C-B06A-719D4C38405E}"/>
              </a:ext>
            </a:extLst>
          </p:cNvPr>
          <p:cNvSpPr/>
          <p:nvPr userDrawn="1"/>
        </p:nvSpPr>
        <p:spPr>
          <a:xfrm>
            <a:off x="0" y="4891087"/>
            <a:ext cx="4180114" cy="1966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Lune 10">
            <a:extLst>
              <a:ext uri="{FF2B5EF4-FFF2-40B4-BE49-F238E27FC236}">
                <a16:creationId xmlns:a16="http://schemas.microsoft.com/office/drawing/2014/main" id="{8DFA5C7E-33EC-472F-860B-F67CE6065E7C}"/>
              </a:ext>
            </a:extLst>
          </p:cNvPr>
          <p:cNvSpPr/>
          <p:nvPr userDrawn="1"/>
        </p:nvSpPr>
        <p:spPr>
          <a:xfrm rot="11956810">
            <a:off x="9243795" y="326025"/>
            <a:ext cx="3237997" cy="7640533"/>
          </a:xfrm>
          <a:prstGeom prst="mo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Lune 11">
            <a:extLst>
              <a:ext uri="{FF2B5EF4-FFF2-40B4-BE49-F238E27FC236}">
                <a16:creationId xmlns:a16="http://schemas.microsoft.com/office/drawing/2014/main" id="{45514EAF-0F3B-4CD1-BF5B-3C0E45E18C08}"/>
              </a:ext>
            </a:extLst>
          </p:cNvPr>
          <p:cNvSpPr/>
          <p:nvPr userDrawn="1"/>
        </p:nvSpPr>
        <p:spPr>
          <a:xfrm rot="12292074">
            <a:off x="8833717" y="322606"/>
            <a:ext cx="3237997" cy="7640533"/>
          </a:xfrm>
          <a:prstGeom prst="mo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0D39BA-1D42-4B5D-9737-1F89B61A3202}"/>
              </a:ext>
            </a:extLst>
          </p:cNvPr>
          <p:cNvSpPr/>
          <p:nvPr userDrawn="1"/>
        </p:nvSpPr>
        <p:spPr>
          <a:xfrm>
            <a:off x="10998201" y="3602038"/>
            <a:ext cx="1193800" cy="32559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436F3-05B1-4EB8-AEAF-4C9BD4FDF352}"/>
              </a:ext>
            </a:extLst>
          </p:cNvPr>
          <p:cNvSpPr/>
          <p:nvPr userDrawn="1"/>
        </p:nvSpPr>
        <p:spPr>
          <a:xfrm>
            <a:off x="9855200" y="5867400"/>
            <a:ext cx="1473200" cy="99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827FA0-B362-42EF-934A-58A17D60358D}"/>
              </a:ext>
            </a:extLst>
          </p:cNvPr>
          <p:cNvSpPr txBox="1"/>
          <p:nvPr userDrawn="1"/>
        </p:nvSpPr>
        <p:spPr>
          <a:xfrm>
            <a:off x="9662074" y="6388100"/>
            <a:ext cx="239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6057" y="5413275"/>
            <a:ext cx="3934865" cy="112871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horizontal</a:t>
            </a:r>
          </a:p>
        </p:txBody>
      </p:sp>
    </p:spTree>
    <p:extLst>
      <p:ext uri="{BB962C8B-B14F-4D97-AF65-F5344CB8AC3E}">
        <p14:creationId xmlns:p14="http://schemas.microsoft.com/office/powerpoint/2010/main" val="216822261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prez - logo horizont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214268BE-CF6F-423C-81F3-FFB96C5B52DE}"/>
              </a:ext>
            </a:extLst>
          </p:cNvPr>
          <p:cNvGrpSpPr/>
          <p:nvPr userDrawn="1"/>
        </p:nvGrpSpPr>
        <p:grpSpPr>
          <a:xfrm>
            <a:off x="21772" y="311721"/>
            <a:ext cx="12904628" cy="9106077"/>
            <a:chOff x="152400" y="246407"/>
            <a:chExt cx="12904628" cy="9106077"/>
          </a:xfrm>
        </p:grpSpPr>
        <p:sp>
          <p:nvSpPr>
            <p:cNvPr id="11" name="Lune 10">
              <a:extLst>
                <a:ext uri="{FF2B5EF4-FFF2-40B4-BE49-F238E27FC236}">
                  <a16:creationId xmlns:a16="http://schemas.microsoft.com/office/drawing/2014/main" id="{56C15536-9CE5-400C-9A01-7291DBAE93C2}"/>
                </a:ext>
              </a:extLst>
            </p:cNvPr>
            <p:cNvSpPr/>
            <p:nvPr userDrawn="1"/>
          </p:nvSpPr>
          <p:spPr>
            <a:xfrm rot="14761283">
              <a:off x="4755808" y="1051264"/>
              <a:ext cx="5978091" cy="10624349"/>
            </a:xfrm>
            <a:prstGeom prst="mo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3DF97E-3D5E-4D62-A2F0-4A18CB1B5D64}"/>
                </a:ext>
              </a:extLst>
            </p:cNvPr>
            <p:cNvSpPr/>
            <p:nvPr userDrawn="1"/>
          </p:nvSpPr>
          <p:spPr>
            <a:xfrm>
              <a:off x="152400" y="4814888"/>
              <a:ext cx="4180114" cy="196691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Lune 12">
              <a:extLst>
                <a:ext uri="{FF2B5EF4-FFF2-40B4-BE49-F238E27FC236}">
                  <a16:creationId xmlns:a16="http://schemas.microsoft.com/office/drawing/2014/main" id="{D34E282C-5938-4D93-BEF2-FB6F472AED1A}"/>
                </a:ext>
              </a:extLst>
            </p:cNvPr>
            <p:cNvSpPr/>
            <p:nvPr userDrawn="1"/>
          </p:nvSpPr>
          <p:spPr>
            <a:xfrm rot="11956810">
              <a:off x="9396195" y="249826"/>
              <a:ext cx="3237997" cy="7640533"/>
            </a:xfrm>
            <a:prstGeom prst="mo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Lune 16">
              <a:extLst>
                <a:ext uri="{FF2B5EF4-FFF2-40B4-BE49-F238E27FC236}">
                  <a16:creationId xmlns:a16="http://schemas.microsoft.com/office/drawing/2014/main" id="{CC931C9E-466C-42FB-9DA7-E3A73631980B}"/>
                </a:ext>
              </a:extLst>
            </p:cNvPr>
            <p:cNvSpPr/>
            <p:nvPr userDrawn="1"/>
          </p:nvSpPr>
          <p:spPr>
            <a:xfrm rot="12292074">
              <a:off x="8986117" y="246407"/>
              <a:ext cx="3237997" cy="7640533"/>
            </a:xfrm>
            <a:prstGeom prst="mo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23AAF-FCCC-424B-BE6F-634A6166AF63}"/>
                </a:ext>
              </a:extLst>
            </p:cNvPr>
            <p:cNvSpPr/>
            <p:nvPr userDrawn="1"/>
          </p:nvSpPr>
          <p:spPr>
            <a:xfrm>
              <a:off x="11150601" y="3525839"/>
              <a:ext cx="1193800" cy="32559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C60103-7C37-411E-9DA6-F995A9580CE1}"/>
                </a:ext>
              </a:extLst>
            </p:cNvPr>
            <p:cNvSpPr/>
            <p:nvPr userDrawn="1"/>
          </p:nvSpPr>
          <p:spPr>
            <a:xfrm>
              <a:off x="10007600" y="5791201"/>
              <a:ext cx="1473200" cy="990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96DBF1E-6A7F-4A87-9878-7C1F3BD6BC8E}"/>
                </a:ext>
              </a:extLst>
            </p:cNvPr>
            <p:cNvSpPr txBox="1"/>
            <p:nvPr userDrawn="1"/>
          </p:nvSpPr>
          <p:spPr>
            <a:xfrm>
              <a:off x="9662074" y="6322786"/>
              <a:ext cx="239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accent6">
                      <a:lumMod val="75000"/>
                    </a:schemeClr>
                  </a:solidFill>
                  <a:latin typeface="Century Gothic" panose="020B0502020202020204" pitchFamily="34" charset="0"/>
                </a:rPr>
                <a:t>Philippe Moty</a:t>
              </a: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3C02DDB-27E3-4C9C-9C42-C1C7570A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Century Gothic" panose="020B0502020202020204" pitchFamily="34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54939-BCE0-4FDA-B873-E635C275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25" y="3602038"/>
            <a:ext cx="691515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582F6D68-A2FD-4CF1-AF97-6DC9C81231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6057" y="5413275"/>
            <a:ext cx="3934865" cy="112871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 dirty="0"/>
              <a:t>Cliquer pour ajouter un logo horizontal</a:t>
            </a:r>
          </a:p>
        </p:txBody>
      </p:sp>
    </p:spTree>
    <p:extLst>
      <p:ext uri="{BB962C8B-B14F-4D97-AF65-F5344CB8AC3E}">
        <p14:creationId xmlns:p14="http://schemas.microsoft.com/office/powerpoint/2010/main" val="1444869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F753D5DC-7CF7-4A57-887E-BB369F379460}"/>
              </a:ext>
            </a:extLst>
          </p:cNvPr>
          <p:cNvGrpSpPr/>
          <p:nvPr userDrawn="1"/>
        </p:nvGrpSpPr>
        <p:grpSpPr>
          <a:xfrm rot="10800000">
            <a:off x="5278879" y="-1"/>
            <a:ext cx="6913120" cy="6877116"/>
            <a:chOff x="-466924" y="0"/>
            <a:chExt cx="6913120" cy="6858001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F7F1DA7-86E9-403E-8A11-0B473A4B7377}"/>
                </a:ext>
              </a:extLst>
            </p:cNvPr>
            <p:cNvSpPr/>
            <p:nvPr userDrawn="1"/>
          </p:nvSpPr>
          <p:spPr>
            <a:xfrm>
              <a:off x="350196" y="0"/>
              <a:ext cx="6096000" cy="685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152CA4-EBD9-4369-9DE8-01199BDC7ACB}"/>
                </a:ext>
              </a:extLst>
            </p:cNvPr>
            <p:cNvSpPr/>
            <p:nvPr userDrawn="1"/>
          </p:nvSpPr>
          <p:spPr>
            <a:xfrm>
              <a:off x="-466924" y="1"/>
              <a:ext cx="3715962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5515" y="1361282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D885BE70-A4F6-43ED-8497-2FE0842EC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15EB74C3-32BB-4EEB-93CF-3B072C4AC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333879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 flipH="1">
            <a:off x="-4494422" y="909108"/>
            <a:ext cx="18475628" cy="5948892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7799588-5691-44BC-A4BB-A9BF48555E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288925"/>
            <a:ext cx="11087100" cy="840397"/>
          </a:xfrm>
        </p:spPr>
        <p:txBody>
          <a:bodyPr anchor="t">
            <a:normAutofit/>
          </a:bodyPr>
          <a:lstStyle>
            <a:lvl1pPr>
              <a:defRPr sz="4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BCC0F321-11A8-4B5A-B184-421559CE2D3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6700" y="1673986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6" name="Espace réservé du contenu 14">
            <a:extLst>
              <a:ext uri="{FF2B5EF4-FFF2-40B4-BE49-F238E27FC236}">
                <a16:creationId xmlns:a16="http://schemas.microsoft.com/office/drawing/2014/main" id="{8EA4DCBD-641C-4966-9C7E-833D0DEAF2A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66700" y="240665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7" name="Espace réservé du contenu 14">
            <a:extLst>
              <a:ext uri="{FF2B5EF4-FFF2-40B4-BE49-F238E27FC236}">
                <a16:creationId xmlns:a16="http://schemas.microsoft.com/office/drawing/2014/main" id="{8B25B116-346C-4CC4-B195-A210B44ECE7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66700" y="3136203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8" name="Espace réservé du contenu 14">
            <a:extLst>
              <a:ext uri="{FF2B5EF4-FFF2-40B4-BE49-F238E27FC236}">
                <a16:creationId xmlns:a16="http://schemas.microsoft.com/office/drawing/2014/main" id="{B3D16A74-65DE-4E99-8499-E4DDE66CF1D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66700" y="386574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19" name="Espace réservé du contenu 14">
            <a:extLst>
              <a:ext uri="{FF2B5EF4-FFF2-40B4-BE49-F238E27FC236}">
                <a16:creationId xmlns:a16="http://schemas.microsoft.com/office/drawing/2014/main" id="{635FBE55-EBE8-4F4E-82BC-40856A9F549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66700" y="4599428"/>
            <a:ext cx="1104900" cy="592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❶</a:t>
            </a:r>
          </a:p>
        </p:txBody>
      </p:sp>
      <p:sp>
        <p:nvSpPr>
          <p:cNvPr id="21" name="Espace réservé du contenu 14">
            <a:extLst>
              <a:ext uri="{FF2B5EF4-FFF2-40B4-BE49-F238E27FC236}">
                <a16:creationId xmlns:a16="http://schemas.microsoft.com/office/drawing/2014/main" id="{63BA2E21-6423-42AD-91BE-8AEBEE90F8A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479498" y="1673986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2" name="Espace réservé du contenu 14">
            <a:extLst>
              <a:ext uri="{FF2B5EF4-FFF2-40B4-BE49-F238E27FC236}">
                <a16:creationId xmlns:a16="http://schemas.microsoft.com/office/drawing/2014/main" id="{580EF3BE-B445-4EA1-A08A-8A6A073F348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479497" y="240665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contenu 14">
            <a:extLst>
              <a:ext uri="{FF2B5EF4-FFF2-40B4-BE49-F238E27FC236}">
                <a16:creationId xmlns:a16="http://schemas.microsoft.com/office/drawing/2014/main" id="{265228AE-C7FE-4262-A212-BF6C19A0F8C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479497" y="3136203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contenu 14">
            <a:extLst>
              <a:ext uri="{FF2B5EF4-FFF2-40B4-BE49-F238E27FC236}">
                <a16:creationId xmlns:a16="http://schemas.microsoft.com/office/drawing/2014/main" id="{372AE9C4-0B2E-4058-9417-64CA8536A9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79496" y="386574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5" name="Espace réservé du contenu 14">
            <a:extLst>
              <a:ext uri="{FF2B5EF4-FFF2-40B4-BE49-F238E27FC236}">
                <a16:creationId xmlns:a16="http://schemas.microsoft.com/office/drawing/2014/main" id="{229885C8-4380-41DC-B78A-B435D593AC5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479495" y="4599428"/>
            <a:ext cx="9874301" cy="59213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8749090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A80AC2E9-9A06-4A68-B81D-85CDCF723CEF}"/>
              </a:ext>
            </a:extLst>
          </p:cNvPr>
          <p:cNvGrpSpPr/>
          <p:nvPr userDrawn="1"/>
        </p:nvGrpSpPr>
        <p:grpSpPr>
          <a:xfrm>
            <a:off x="-50799" y="0"/>
            <a:ext cx="13881099" cy="2926481"/>
            <a:chOff x="-41297" y="0"/>
            <a:chExt cx="12302291" cy="2593629"/>
          </a:xfrm>
        </p:grpSpPr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73940A9B-7687-4B91-8FAF-D34F4EB8B438}"/>
                </a:ext>
              </a:extLst>
            </p:cNvPr>
            <p:cNvSpPr/>
            <p:nvPr userDrawn="1"/>
          </p:nvSpPr>
          <p:spPr>
            <a:xfrm rot="5400000">
              <a:off x="3276600" y="-3289300"/>
              <a:ext cx="1866900" cy="84455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13E64E0-0180-44D4-BBFE-ADCC13AF9ED9}"/>
                </a:ext>
              </a:extLst>
            </p:cNvPr>
            <p:cNvSpPr/>
            <p:nvPr userDrawn="1"/>
          </p:nvSpPr>
          <p:spPr>
            <a:xfrm rot="21260773">
              <a:off x="-41297" y="116319"/>
              <a:ext cx="12302291" cy="2477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72276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E6BB815B-0567-4274-A1A0-70E8140A4000}"/>
              </a:ext>
            </a:extLst>
          </p:cNvPr>
          <p:cNvGrpSpPr/>
          <p:nvPr userDrawn="1"/>
        </p:nvGrpSpPr>
        <p:grpSpPr>
          <a:xfrm rot="10800000">
            <a:off x="6096000" y="0"/>
            <a:ext cx="6096000" cy="6877115"/>
            <a:chOff x="350196" y="0"/>
            <a:chExt cx="6096000" cy="685800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13E64E0-0180-44D4-BBFE-ADCC13AF9ED9}"/>
                </a:ext>
              </a:extLst>
            </p:cNvPr>
            <p:cNvSpPr/>
            <p:nvPr userDrawn="1"/>
          </p:nvSpPr>
          <p:spPr>
            <a:xfrm>
              <a:off x="350196" y="0"/>
              <a:ext cx="6096000" cy="685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3B4DDD-A78A-4426-9DAD-D727331A5558}"/>
                </a:ext>
              </a:extLst>
            </p:cNvPr>
            <p:cNvSpPr/>
            <p:nvPr userDrawn="1"/>
          </p:nvSpPr>
          <p:spPr>
            <a:xfrm>
              <a:off x="350196" y="0"/>
              <a:ext cx="2898841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46827" y="1361282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A3EC8B-C29D-4957-BF5D-BF75C16A0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822" y="1122363"/>
            <a:ext cx="5227167" cy="2387600"/>
          </a:xfrm>
        </p:spPr>
        <p:txBody>
          <a:bodyPr anchor="b"/>
          <a:lstStyle>
            <a:lvl1pPr algn="l">
              <a:defRPr sz="60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FF742F33-30CF-4E21-A724-668E33B3A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822" y="3602038"/>
            <a:ext cx="5227167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11449838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F753D5DC-7CF7-4A57-887E-BB369F379460}"/>
              </a:ext>
            </a:extLst>
          </p:cNvPr>
          <p:cNvGrpSpPr/>
          <p:nvPr userDrawn="1"/>
        </p:nvGrpSpPr>
        <p:grpSpPr>
          <a:xfrm rot="10800000">
            <a:off x="5278879" y="-1"/>
            <a:ext cx="6913120" cy="6877116"/>
            <a:chOff x="-466924" y="0"/>
            <a:chExt cx="6913120" cy="6858001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F7F1DA7-86E9-403E-8A11-0B473A4B7377}"/>
                </a:ext>
              </a:extLst>
            </p:cNvPr>
            <p:cNvSpPr/>
            <p:nvPr userDrawn="1"/>
          </p:nvSpPr>
          <p:spPr>
            <a:xfrm>
              <a:off x="350196" y="0"/>
              <a:ext cx="6096000" cy="685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152CA4-EBD9-4369-9DE8-01199BDC7ACB}"/>
                </a:ext>
              </a:extLst>
            </p:cNvPr>
            <p:cNvSpPr/>
            <p:nvPr userDrawn="1"/>
          </p:nvSpPr>
          <p:spPr>
            <a:xfrm>
              <a:off x="-466924" y="1"/>
              <a:ext cx="3715962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5515" y="1361282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D885BE70-A4F6-43ED-8497-2FE0842EC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15EB74C3-32BB-4EEB-93CF-3B072C4AC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9144741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flipH="1">
            <a:off x="-2339166" y="0"/>
            <a:ext cx="24306029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959680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flipH="1">
            <a:off x="-2339166" y="0"/>
            <a:ext cx="24306029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06786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 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213E64E0-0180-44D4-BBFE-ADCC13AF9ED9}"/>
              </a:ext>
            </a:extLst>
          </p:cNvPr>
          <p:cNvSpPr/>
          <p:nvPr userDrawn="1"/>
        </p:nvSpPr>
        <p:spPr>
          <a:xfrm>
            <a:off x="-4328" y="-719847"/>
            <a:ext cx="5719864" cy="766869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B4DDD-A78A-4426-9DAD-D727331A5558}"/>
              </a:ext>
            </a:extLst>
          </p:cNvPr>
          <p:cNvSpPr/>
          <p:nvPr userDrawn="1"/>
        </p:nvSpPr>
        <p:spPr>
          <a:xfrm>
            <a:off x="0" y="0"/>
            <a:ext cx="2898841" cy="68777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759BA8-4C1E-44CF-95C8-816B36CBC357}"/>
              </a:ext>
            </a:extLst>
          </p:cNvPr>
          <p:cNvSpPr/>
          <p:nvPr userDrawn="1"/>
        </p:nvSpPr>
        <p:spPr>
          <a:xfrm>
            <a:off x="139700" y="-233464"/>
            <a:ext cx="5036760" cy="71823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537737" y="1122363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130788478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ction 2.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213E64E0-0180-44D4-BBFE-ADCC13AF9ED9}"/>
              </a:ext>
            </a:extLst>
          </p:cNvPr>
          <p:cNvSpPr/>
          <p:nvPr userDrawn="1"/>
        </p:nvSpPr>
        <p:spPr>
          <a:xfrm>
            <a:off x="-4328" y="-719847"/>
            <a:ext cx="5719864" cy="766869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B4DDD-A78A-4426-9DAD-D727331A5558}"/>
              </a:ext>
            </a:extLst>
          </p:cNvPr>
          <p:cNvSpPr/>
          <p:nvPr userDrawn="1"/>
        </p:nvSpPr>
        <p:spPr>
          <a:xfrm>
            <a:off x="0" y="0"/>
            <a:ext cx="2898841" cy="6877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B05A5-EF28-4A2B-A4BF-60E442B9D14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13573" y="1122363"/>
            <a:ext cx="5676346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051BC-E603-4C78-9B7A-5BA12800A4B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113573" y="3602038"/>
            <a:ext cx="5676346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298F7-33E9-4A9E-A152-8D901757A773}"/>
              </a:ext>
            </a:extLst>
          </p:cNvPr>
          <p:cNvSpPr txBox="1"/>
          <p:nvPr userDrawn="1"/>
        </p:nvSpPr>
        <p:spPr>
          <a:xfrm>
            <a:off x="149774" y="651714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6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F1428457-164B-4A99-B741-C4A40E14E3C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73080"/>
            <a:ext cx="2743200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759BA8-4C1E-44CF-95C8-816B36CBC357}"/>
              </a:ext>
            </a:extLst>
          </p:cNvPr>
          <p:cNvSpPr/>
          <p:nvPr userDrawn="1"/>
        </p:nvSpPr>
        <p:spPr>
          <a:xfrm>
            <a:off x="139700" y="-233464"/>
            <a:ext cx="5036760" cy="718231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4CCBA1F-9D7C-459E-A0B8-6A60C451BD4C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537737" y="1122363"/>
            <a:ext cx="3734845" cy="41354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Cliquer ici pour ajouter du contenu</a:t>
            </a:r>
          </a:p>
        </p:txBody>
      </p:sp>
    </p:spTree>
    <p:extLst>
      <p:ext uri="{BB962C8B-B14F-4D97-AF65-F5344CB8AC3E}">
        <p14:creationId xmlns:p14="http://schemas.microsoft.com/office/powerpoint/2010/main" val="231945446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>
            <a:off x="-11100391" y="0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016607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>
            <a:off x="-11100391" y="0"/>
            <a:ext cx="25861157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6985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flipH="1">
            <a:off x="-2339166" y="0"/>
            <a:ext cx="24306029" cy="9271591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ABAF5A-6992-4C80-B58F-CEC433D1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2792"/>
            <a:ext cx="10515600" cy="1699683"/>
          </a:xfrm>
        </p:spPr>
        <p:txBody>
          <a:bodyPr anchor="b"/>
          <a:lstStyle>
            <a:lvl1pPr>
              <a:defRPr sz="60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9618FC-5FFD-4522-8223-B30D1508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849547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0727680-9F5C-41C9-8CA9-91D816B764A5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5345E568-6DB7-4468-B99C-9A1F55884D40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BFF80D8-ABA5-48F9-AD3C-5C188205CB15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CDD2B6D-549D-4F5C-978F-55648867248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4C28788-CC75-4A2C-B8D3-CABDF52E6461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C24D8483-ADE6-4833-B3E7-465746F4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9538781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76BC8128-9AB1-4C91-978E-53A9E04F7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71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3EAAFB1-BAAA-455D-A79F-F13C9F981ACF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F57FE330-B543-40CE-96CE-0638FBF2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563202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F3CD16-7CF7-40F6-A8DF-29731FB6AA74}"/>
              </a:ext>
            </a:extLst>
          </p:cNvPr>
          <p:cNvGrpSpPr/>
          <p:nvPr userDrawn="1"/>
        </p:nvGrpSpPr>
        <p:grpSpPr>
          <a:xfrm rot="10800000" flipH="1">
            <a:off x="-2000731" y="1822317"/>
            <a:ext cx="15705491" cy="5056947"/>
            <a:chOff x="1084692" y="1"/>
            <a:chExt cx="12284608" cy="2103385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D6304A5C-EB24-45B7-B162-B52E2545BE5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FFFBED3-93F5-4139-B714-75EED33A1068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97F22E-013D-4AAA-BBD7-0F54D3DC51F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9C380F-7140-46CF-B134-049C1AE30B2E}"/>
                </a:ext>
              </a:extLst>
            </p:cNvPr>
            <p:cNvSpPr/>
            <p:nvPr userDrawn="1"/>
          </p:nvSpPr>
          <p:spPr>
            <a:xfrm rot="512536" flipH="1">
              <a:off x="1084692" y="177154"/>
              <a:ext cx="11722100" cy="19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C006A4A-A342-4EBE-9889-C11854AE0B98}"/>
              </a:ext>
            </a:extLst>
          </p:cNvPr>
          <p:cNvSpPr txBox="1"/>
          <p:nvPr userDrawn="1"/>
        </p:nvSpPr>
        <p:spPr>
          <a:xfrm>
            <a:off x="149774" y="645877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D039029-815A-4D3A-AC15-3154A1C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14715"/>
            <a:ext cx="2743200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D2C07081-1071-486D-80B0-D3F06C46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8888444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9D2657FF-44F0-4C26-993F-6F695BFAA806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78E8AB97-9987-4C3B-B4C1-6082BC24AA2A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2A3FC7-55F5-4979-AA8C-1E4294C12865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9BF2CE1-9E0D-428C-A607-6093BB0A5C7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3AA7CB3-2400-4582-A3A8-80B2937B26AB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393C9FE-734B-4517-B584-C877213D73A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D297CB-A4C2-4192-993C-AEF2E4E6920C}"/>
              </a:ext>
            </a:extLst>
          </p:cNvPr>
          <p:cNvSpPr>
            <a:spLocks noGrp="1"/>
          </p:cNvSpPr>
          <p:nvPr userDrawn="1"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6369F2E-F584-4061-8EFE-1375C9C0668B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0318411B-0285-4D23-913C-E53333AEBA3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5">
            <a:extLst>
              <a:ext uri="{FF2B5EF4-FFF2-40B4-BE49-F238E27FC236}">
                <a16:creationId xmlns:a16="http://schemas.microsoft.com/office/drawing/2014/main" id="{84210769-1731-4C2A-B843-87322AFB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019911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A1AFCE98-2FE4-4920-A7EE-E088F31606D8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BD80C340-403D-4AB2-9877-1045BA985EDF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19ADEC4-EE27-479A-BC4A-39BFEBFFB5D1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D45FCE-32FD-4B84-8FBF-4F7A7AB79D30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9CB59F4-15E1-4CD9-8287-59E2F5C3A4C8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9860D-A114-4925-AE94-8EC3181BA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825625"/>
            <a:ext cx="57531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CCADD8-32AC-480A-826A-5C3D621C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903645-1A08-438C-B88B-DACBAE8BA6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C63B175E-F332-48E2-AD5E-F2125C4B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0D43AA6-E2ED-4DB4-83E6-AA8CD49C81B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200" y="1825625"/>
            <a:ext cx="57531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370793-CA55-4B7A-BBF9-432C0B81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013227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A1AFCE98-2FE4-4920-A7EE-E088F31606D8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BD80C340-403D-4AB2-9877-1045BA985EDF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19ADEC4-EE27-479A-BC4A-39BFEBFFB5D1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D45FCE-32FD-4B84-8FBF-4F7A7AB79D30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9CB59F4-15E1-4CD9-8287-59E2F5C3A4C8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9860D-A114-4925-AE94-8EC3181BA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CCADD8-32AC-480A-826A-5C3D621C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903645-1A08-438C-B88B-DACBAE8BA6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C63B175E-F332-48E2-AD5E-F2125C4B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75B6E144-FFFF-41FB-A4CB-9F21CE258B9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03367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2F48BC01-00A5-4132-AB37-E7289C80818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27334" y="1807936"/>
            <a:ext cx="37719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3370793-CA55-4B7A-BBF9-432C0B81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122162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8DB9619-13DA-40ED-8850-1FE3AF376EEE}"/>
              </a:ext>
            </a:extLst>
          </p:cNvPr>
          <p:cNvGrpSpPr/>
          <p:nvPr userDrawn="1"/>
        </p:nvGrpSpPr>
        <p:grpSpPr>
          <a:xfrm>
            <a:off x="1037601" y="1"/>
            <a:ext cx="12331699" cy="2101514"/>
            <a:chOff x="1037601" y="1"/>
            <a:chExt cx="12331699" cy="2101514"/>
          </a:xfrm>
        </p:grpSpPr>
        <p:sp>
          <p:nvSpPr>
            <p:cNvPr id="11" name="Triangle rectangle 10">
              <a:extLst>
                <a:ext uri="{FF2B5EF4-FFF2-40B4-BE49-F238E27FC236}">
                  <a16:creationId xmlns:a16="http://schemas.microsoft.com/office/drawing/2014/main" id="{FDD6BBE8-CF50-47D9-8BC4-D4A2C54BA5AE}"/>
                </a:ext>
              </a:extLst>
            </p:cNvPr>
            <p:cNvSpPr/>
            <p:nvPr userDrawn="1"/>
          </p:nvSpPr>
          <p:spPr>
            <a:xfrm rot="16200000" flipH="1">
              <a:off x="7689478" y="-3546527"/>
              <a:ext cx="954144" cy="8047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B25E7B1-792F-41F6-AC3D-E5468419BFD7}"/>
                </a:ext>
              </a:extLst>
            </p:cNvPr>
            <p:cNvSpPr/>
            <p:nvPr userDrawn="1"/>
          </p:nvSpPr>
          <p:spPr>
            <a:xfrm rot="189582" flipH="1">
              <a:off x="1393200" y="3454"/>
              <a:ext cx="11722100" cy="15890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4F93541-9240-43C7-9A7C-92DFF7EAD3B7}"/>
                </a:ext>
              </a:extLst>
            </p:cNvPr>
            <p:cNvSpPr/>
            <p:nvPr userDrawn="1"/>
          </p:nvSpPr>
          <p:spPr>
            <a:xfrm rot="512536" flipH="1">
              <a:off x="1647200" y="65516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B8AEF4A-8707-4424-A0F8-653389D7198B}"/>
                </a:ext>
              </a:extLst>
            </p:cNvPr>
            <p:cNvSpPr/>
            <p:nvPr userDrawn="1"/>
          </p:nvSpPr>
          <p:spPr>
            <a:xfrm rot="512536" flipH="1">
              <a:off x="1037601" y="512458"/>
              <a:ext cx="11722100" cy="158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15082E-65DF-40EE-A357-32352649B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D3446F-D107-407E-B08C-32B6E0AC6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0844E6-9EC4-4BFA-A922-DF582175B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BF7C352-E664-468D-A60B-C6937BE44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pied de page 5">
            <a:extLst>
              <a:ext uri="{FF2B5EF4-FFF2-40B4-BE49-F238E27FC236}">
                <a16:creationId xmlns:a16="http://schemas.microsoft.com/office/drawing/2014/main" id="{B570D578-5C22-48F3-B36A-94F0CBCB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0B51B9A-0BFC-4DF4-BC26-CC4F3161E71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15BC123B-F33C-43A5-9A6F-E044306E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F11B2850-80CC-4BF1-9A52-E0E94851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88925"/>
            <a:ext cx="11087100" cy="1325563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9970043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mise en av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DABA1867-10F8-4068-AD38-F3309B43353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9788" y="2344738"/>
            <a:ext cx="4346575" cy="351631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63C3A62-4E4A-4DBC-A0EB-5A2E91632435}"/>
              </a:ext>
            </a:extLst>
          </p:cNvPr>
          <p:cNvGrpSpPr/>
          <p:nvPr userDrawn="1"/>
        </p:nvGrpSpPr>
        <p:grpSpPr>
          <a:xfrm>
            <a:off x="-41296" y="1"/>
            <a:ext cx="9758810" cy="2057400"/>
            <a:chOff x="-41297" y="0"/>
            <a:chExt cx="12302291" cy="2593629"/>
          </a:xfrm>
        </p:grpSpPr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DBF795FA-E5EC-424D-B32E-AC1241668FD8}"/>
                </a:ext>
              </a:extLst>
            </p:cNvPr>
            <p:cNvSpPr/>
            <p:nvPr userDrawn="1"/>
          </p:nvSpPr>
          <p:spPr>
            <a:xfrm rot="5400000">
              <a:off x="3276600" y="-3289300"/>
              <a:ext cx="1866900" cy="84455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09D97BF-7515-4938-B2E4-0A054874A003}"/>
                </a:ext>
              </a:extLst>
            </p:cNvPr>
            <p:cNvSpPr/>
            <p:nvPr userDrawn="1"/>
          </p:nvSpPr>
          <p:spPr>
            <a:xfrm rot="21260773">
              <a:off x="-41297" y="116319"/>
              <a:ext cx="12302291" cy="2477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4523E40C-46A7-4569-9930-D33692D7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5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F4E8628-2FA2-4811-88C5-6C9C4CE19ED3}"/>
              </a:ext>
            </a:extLst>
          </p:cNvPr>
          <p:cNvSpPr txBox="1"/>
          <p:nvPr userDrawn="1"/>
        </p:nvSpPr>
        <p:spPr>
          <a:xfrm>
            <a:off x="149774" y="6464208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5C3243C7-2357-439E-9ED8-6DE73268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420145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2D508BC-546A-4225-90BE-BA66DBEFD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3600"/>
            <a:ext cx="4346576" cy="1193800"/>
          </a:xfrm>
        </p:spPr>
        <p:txBody>
          <a:bodyPr anchor="b"/>
          <a:lstStyle>
            <a:lvl1pPr>
              <a:defRPr sz="32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226865-8FDD-47D2-BA5F-FA0CD83F3B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0" y="425450"/>
            <a:ext cx="6251575" cy="54356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3472537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784475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 image - texte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D3B14-2C43-4A3F-A1F5-A224369971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D0E8C61-5FEB-417B-9A5E-94D31DE1C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221075"/>
            <a:ext cx="12192000" cy="1656347"/>
          </a:xfrm>
          <a:solidFill>
            <a:srgbClr val="FFFFFF">
              <a:alpha val="47843"/>
            </a:srgb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Titre ou commentaires</a:t>
            </a:r>
          </a:p>
        </p:txBody>
      </p:sp>
    </p:spTree>
    <p:extLst>
      <p:ext uri="{BB962C8B-B14F-4D97-AF65-F5344CB8AC3E}">
        <p14:creationId xmlns:p14="http://schemas.microsoft.com/office/powerpoint/2010/main" val="60138393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 image - texte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050221AE-892F-4431-BC38-347E8A60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43BADF-0337-4AE7-9D91-01925DECA2F6}"/>
              </a:ext>
            </a:extLst>
          </p:cNvPr>
          <p:cNvSpPr txBox="1"/>
          <p:nvPr userDrawn="1"/>
        </p:nvSpPr>
        <p:spPr>
          <a:xfrm>
            <a:off x="149774" y="6400413"/>
            <a:ext cx="239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Philippe Moty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CADA745-74EB-4833-A428-D9C6573D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BC07492C-80F2-4FE4-A36C-EDF0BB970D8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D3B14-2C43-4A3F-A1F5-A224369971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D0E8C61-5FEB-417B-9A5E-94D31DE1C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221075"/>
            <a:ext cx="12192000" cy="1656347"/>
          </a:xfrm>
          <a:solidFill>
            <a:schemeClr val="tx1">
              <a:alpha val="47843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Titre ou commentaires</a:t>
            </a:r>
          </a:p>
        </p:txBody>
      </p:sp>
    </p:spTree>
    <p:extLst>
      <p:ext uri="{BB962C8B-B14F-4D97-AF65-F5344CB8AC3E}">
        <p14:creationId xmlns:p14="http://schemas.microsoft.com/office/powerpoint/2010/main" val="3793419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image" Target="../media/image1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8C24581-AA0A-4772-9605-A3E9CB3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104525-6B3D-4651-8CE0-2A54A4F8C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89784A-869C-4179-A9F2-CC467C214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85273-F1AE-41D4-988A-31D3A6FA483A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008B75-0D79-483C-84C8-E9423B41C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CB49AC-6574-411C-94CF-AAB688EDB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7492C-80F2-4FE4-A36C-EDF0BB970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27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10" r:id="rId2"/>
    <p:sldLayoutId id="2147483701" r:id="rId3"/>
    <p:sldLayoutId id="2147483711" r:id="rId4"/>
    <p:sldLayoutId id="2147483704" r:id="rId5"/>
    <p:sldLayoutId id="2147483690" r:id="rId6"/>
    <p:sldLayoutId id="2147483708" r:id="rId7"/>
    <p:sldLayoutId id="2147483709" r:id="rId8"/>
    <p:sldLayoutId id="2147483706" r:id="rId9"/>
    <p:sldLayoutId id="2147483712" r:id="rId10"/>
    <p:sldLayoutId id="2147483707" r:id="rId11"/>
    <p:sldLayoutId id="2147483713" r:id="rId12"/>
    <p:sldLayoutId id="2147483692" r:id="rId13"/>
    <p:sldLayoutId id="2147483714" r:id="rId14"/>
    <p:sldLayoutId id="2147483695" r:id="rId15"/>
    <p:sldLayoutId id="2147483705" r:id="rId16"/>
    <p:sldLayoutId id="2147483691" r:id="rId17"/>
    <p:sldLayoutId id="2147483693" r:id="rId18"/>
    <p:sldLayoutId id="2147483703" r:id="rId19"/>
    <p:sldLayoutId id="2147483694" r:id="rId20"/>
    <p:sldLayoutId id="2147483702" r:id="rId21"/>
    <p:sldLayoutId id="2147483696" r:id="rId22"/>
    <p:sldLayoutId id="2147483716" r:id="rId23"/>
    <p:sldLayoutId id="2147483717" r:id="rId24"/>
    <p:sldLayoutId id="2147483715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8C24581-AA0A-4772-9605-A3E9CB3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104525-6B3D-4651-8CE0-2A54A4F8C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89784A-869C-4179-A9F2-CC467C214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85273-F1AE-41D4-988A-31D3A6FA483A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008B75-0D79-483C-84C8-E9423B41C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CB49AC-6574-411C-94CF-AAB688EDB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7492C-80F2-4FE4-A36C-EDF0BB970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599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  <p:sldLayoutId id="2147483819" r:id="rId23"/>
    <p:sldLayoutId id="2147483820" r:id="rId24"/>
    <p:sldLayoutId id="2147483821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8C24581-AA0A-4772-9605-A3E9CB3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104525-6B3D-4651-8CE0-2A54A4F8C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89784A-869C-4179-A9F2-CC467C214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85273-F1AE-41D4-988A-31D3A6FA483A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008B75-0D79-483C-84C8-E9423B41C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CB49AC-6574-411C-94CF-AAB688EDB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7492C-80F2-4FE4-A36C-EDF0BB970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89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8C24581-AA0A-4772-9605-A3E9CB3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104525-6B3D-4651-8CE0-2A54A4F8C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89784A-869C-4179-A9F2-CC467C214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85273-F1AE-41D4-988A-31D3A6FA483A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008B75-0D79-483C-84C8-E9423B41C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CB49AC-6574-411C-94CF-AAB688EDB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7492C-80F2-4FE4-A36C-EDF0BB970D8F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96CC73A-CAF2-5DE5-1698-38F0D2722A6A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0" y="6310642"/>
            <a:ext cx="862965" cy="50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20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8C24581-AA0A-4772-9605-A3E9CB3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104525-6B3D-4651-8CE0-2A54A4F8C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89784A-869C-4179-A9F2-CC467C214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85273-F1AE-41D4-988A-31D3A6FA483A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008B75-0D79-483C-84C8-E9423B41C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CB49AC-6574-411C-94CF-AAB688EDB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7492C-80F2-4FE4-A36C-EDF0BB970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9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stileex.xyz/lire-code-barres-smartphone-openflex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www.careomnia.com/nutrition-tool-nutrient?nutrientID=22&amp;all=1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en.wikipedia.org/wiki/Food_energy" TargetMode="Externa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slide" Target="slide22.xml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2.xml"/><Relationship Id="rId6" Type="http://schemas.openxmlformats.org/officeDocument/2006/relationships/slide" Target="slide2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2.xml"/><Relationship Id="rId6" Type="http://schemas.openxmlformats.org/officeDocument/2006/relationships/slide" Target="slide2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2.xml"/><Relationship Id="rId6" Type="http://schemas.openxmlformats.org/officeDocument/2006/relationships/slide" Target="slide2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2.xml"/><Relationship Id="rId6" Type="http://schemas.openxmlformats.org/officeDocument/2006/relationships/slide" Target="slide2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ostercerosdelpadilla.blogspot.com/2020/04/english-29th-of-april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orld.openfoodfacts.org/contribute" TargetMode="External"/><Relationship Id="rId2" Type="http://schemas.openxmlformats.org/officeDocument/2006/relationships/hyperlink" Target="https://www.usda.gov/topics/trade/importing-goods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5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7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6D831-8C08-57A2-F11E-1C0699E977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271A38"/>
                </a:solidFill>
                <a:effectLst/>
                <a:latin typeface="Inter"/>
              </a:rPr>
              <a:t>Concevez une application au service de la santé publique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B5919C-2F27-C691-E481-C9654BABA2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endParaRPr lang="fr-FR" b="0" i="0" dirty="0">
              <a:solidFill>
                <a:srgbClr val="271A38"/>
              </a:solidFill>
              <a:effectLst/>
              <a:latin typeface="Inter"/>
            </a:endParaRPr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327BFDAA-D44A-26E6-EA76-29C53556AB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68" b="-21168"/>
          <a:stretch/>
        </p:blipFill>
        <p:spPr/>
      </p:pic>
    </p:spTree>
    <p:extLst>
      <p:ext uri="{BB962C8B-B14F-4D97-AF65-F5344CB8AC3E}">
        <p14:creationId xmlns:p14="http://schemas.microsoft.com/office/powerpoint/2010/main" val="3017125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2CF16B22-8684-40FA-8750-FE3D4E323621}"/>
              </a:ext>
            </a:extLst>
          </p:cNvPr>
          <p:cNvGrpSpPr/>
          <p:nvPr/>
        </p:nvGrpSpPr>
        <p:grpSpPr>
          <a:xfrm>
            <a:off x="-505258" y="891079"/>
            <a:ext cx="4876800" cy="4876800"/>
            <a:chOff x="3657599" y="990600"/>
            <a:chExt cx="4876800" cy="4876800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23925C41-B2E8-430A-8131-A5EB6FB70A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599" y="9906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1FBC0BA-B752-4BFD-BF22-4006860C7742}"/>
                </a:ext>
              </a:extLst>
            </p:cNvPr>
            <p:cNvSpPr txBox="1"/>
            <p:nvPr/>
          </p:nvSpPr>
          <p:spPr>
            <a:xfrm>
              <a:off x="4715880" y="3093512"/>
              <a:ext cx="27602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latin typeface="Arial Black" panose="020B0A04020102020204" pitchFamily="34" charset="0"/>
                </a:rPr>
                <a:t>Recherchez un produit</a:t>
              </a:r>
            </a:p>
          </p:txBody>
        </p:sp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C538A9D3-05AE-4C3E-88E3-42AB281F8C50}"/>
                </a:ext>
              </a:extLst>
            </p:cNvPr>
            <p:cNvSpPr/>
            <p:nvPr/>
          </p:nvSpPr>
          <p:spPr>
            <a:xfrm>
              <a:off x="5179819" y="3490477"/>
              <a:ext cx="1916443" cy="434092"/>
            </a:xfrm>
            <a:prstGeom prst="round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Triangle isocèle 22">
              <a:extLst>
                <a:ext uri="{FF2B5EF4-FFF2-40B4-BE49-F238E27FC236}">
                  <a16:creationId xmlns:a16="http://schemas.microsoft.com/office/drawing/2014/main" id="{AB731501-413F-4C95-A9DC-8090A790EA79}"/>
                </a:ext>
              </a:extLst>
            </p:cNvPr>
            <p:cNvSpPr/>
            <p:nvPr/>
          </p:nvSpPr>
          <p:spPr>
            <a:xfrm rot="10800000">
              <a:off x="6716110" y="3627780"/>
              <a:ext cx="285558" cy="19706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0663F640-E819-404C-A66E-739FDF549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314" y="1719340"/>
            <a:ext cx="1232678" cy="952775"/>
          </a:xfrm>
          <a:prstGeom prst="rect">
            <a:avLst/>
          </a:prstGeom>
        </p:spPr>
      </p:pic>
      <p:sp>
        <p:nvSpPr>
          <p:cNvPr id="3" name="AutoShape 2" descr="Logo Open Food Facts">
            <a:extLst>
              <a:ext uri="{FF2B5EF4-FFF2-40B4-BE49-F238E27FC236}">
                <a16:creationId xmlns:a16="http://schemas.microsoft.com/office/drawing/2014/main" id="{F98956AD-CAFA-30EF-4A27-5F2A18495F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A327FF2-58C0-D8EC-37C6-F149DC1B6327}"/>
              </a:ext>
            </a:extLst>
          </p:cNvPr>
          <p:cNvGrpSpPr/>
          <p:nvPr/>
        </p:nvGrpSpPr>
        <p:grpSpPr>
          <a:xfrm>
            <a:off x="7014793" y="891079"/>
            <a:ext cx="4876800" cy="4876800"/>
            <a:chOff x="7014793" y="891079"/>
            <a:chExt cx="4876800" cy="48768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F25896E-ED5E-4534-8C87-369E411E8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4793" y="891079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9807367A-6185-42B4-833E-C70B44B0DC3A}"/>
                </a:ext>
              </a:extLst>
            </p:cNvPr>
            <p:cNvSpPr/>
            <p:nvPr/>
          </p:nvSpPr>
          <p:spPr>
            <a:xfrm>
              <a:off x="8500336" y="3556915"/>
              <a:ext cx="1916443" cy="12620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5DE73E19-9C34-43AE-A4B3-815A9B2A0F04}"/>
                </a:ext>
              </a:extLst>
            </p:cNvPr>
            <p:cNvSpPr/>
            <p:nvPr/>
          </p:nvSpPr>
          <p:spPr>
            <a:xfrm>
              <a:off x="8501089" y="3799072"/>
              <a:ext cx="1916443" cy="12620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14EFE872-67EB-49A0-A56D-38EE98364E67}"/>
                </a:ext>
              </a:extLst>
            </p:cNvPr>
            <p:cNvSpPr/>
            <p:nvPr/>
          </p:nvSpPr>
          <p:spPr>
            <a:xfrm>
              <a:off x="8501089" y="3185852"/>
              <a:ext cx="676613" cy="12620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BC97CC1-4218-4C4C-99F1-EEB42F5E0BCE}"/>
                </a:ext>
              </a:extLst>
            </p:cNvPr>
            <p:cNvSpPr/>
            <p:nvPr/>
          </p:nvSpPr>
          <p:spPr>
            <a:xfrm>
              <a:off x="9740919" y="3185852"/>
              <a:ext cx="676613" cy="12620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D125A51-AC8D-4719-8AC8-0D2F1CDFB865}"/>
                </a:ext>
              </a:extLst>
            </p:cNvPr>
            <p:cNvSpPr txBox="1"/>
            <p:nvPr/>
          </p:nvSpPr>
          <p:spPr>
            <a:xfrm>
              <a:off x="9711101" y="2712728"/>
              <a:ext cx="705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bg1">
                      <a:lumMod val="75000"/>
                    </a:schemeClr>
                  </a:solidFill>
                  <a:latin typeface="Bauhaus 93" panose="04030905020B02020C02" pitchFamily="82" charset="0"/>
                </a:rPr>
                <a:t>X.</a:t>
              </a:r>
              <a:r>
                <a:rPr lang="fr-FR" b="1" dirty="0">
                  <a:solidFill>
                    <a:schemeClr val="bg1">
                      <a:lumMod val="75000"/>
                    </a:schemeClr>
                  </a:solidFill>
                  <a:latin typeface="Bauhaus 93" panose="04030905020B02020C02" pitchFamily="82" charset="0"/>
                </a:rPr>
                <a:t>X</a:t>
              </a:r>
              <a:endParaRPr lang="fr-FR" sz="2400" b="1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6B901270-A423-B7FE-1398-DE51DFDDB0F5}"/>
                </a:ext>
              </a:extLst>
            </p:cNvPr>
            <p:cNvSpPr txBox="1"/>
            <p:nvPr/>
          </p:nvSpPr>
          <p:spPr>
            <a:xfrm>
              <a:off x="8501089" y="2700996"/>
              <a:ext cx="705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bg1">
                      <a:lumMod val="75000"/>
                    </a:schemeClr>
                  </a:solidFill>
                  <a:latin typeface="Bauhaus 93" panose="04030905020B02020C02" pitchFamily="82" charset="0"/>
                </a:rPr>
                <a:t>X.</a:t>
              </a:r>
              <a:r>
                <a:rPr lang="fr-FR" b="1" dirty="0">
                  <a:solidFill>
                    <a:schemeClr val="bg1">
                      <a:lumMod val="75000"/>
                    </a:schemeClr>
                  </a:solidFill>
                  <a:latin typeface="Bauhaus 93" panose="04030905020B02020C02" pitchFamily="82" charset="0"/>
                </a:rPr>
                <a:t>X</a:t>
              </a:r>
              <a:endParaRPr lang="fr-FR" sz="2400" b="1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endParaRPr>
            </a:p>
          </p:txBody>
        </p: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AC9A7449-008C-4F71-0664-42C6CB38B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536" y="2009248"/>
              <a:ext cx="822398" cy="822398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4BC375FF-CFE7-54D0-8FD2-C9622148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908" y="2020968"/>
              <a:ext cx="822397" cy="822397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E3CCC949-F5BA-C617-2137-11FCF5273C1C}"/>
                </a:ext>
              </a:extLst>
            </p:cNvPr>
            <p:cNvSpPr txBox="1"/>
            <p:nvPr/>
          </p:nvSpPr>
          <p:spPr>
            <a:xfrm>
              <a:off x="8319718" y="1624973"/>
              <a:ext cx="110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latin typeface="Arial Black" panose="020B0A04020102020204" pitchFamily="34" charset="0"/>
                </a:rPr>
                <a:t>Protéines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E519B64-D872-88C9-8372-95DF783A206A}"/>
                </a:ext>
              </a:extLst>
            </p:cNvPr>
            <p:cNvSpPr txBox="1"/>
            <p:nvPr/>
          </p:nvSpPr>
          <p:spPr>
            <a:xfrm>
              <a:off x="9453193" y="1624973"/>
              <a:ext cx="110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latin typeface="Arial Black" panose="020B0A04020102020204" pitchFamily="34" charset="0"/>
                </a:rPr>
                <a:t>Sel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D681F9EF-056D-935E-8E57-DAD2E7388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6066" y="4701158"/>
              <a:ext cx="1594253" cy="377189"/>
            </a:xfrm>
            <a:prstGeom prst="rect">
              <a:avLst/>
            </a:prstGeom>
          </p:spPr>
        </p:pic>
        <p:sp>
          <p:nvSpPr>
            <p:cNvPr id="2" name="Flèche : bas 1">
              <a:extLst>
                <a:ext uri="{FF2B5EF4-FFF2-40B4-BE49-F238E27FC236}">
                  <a16:creationId xmlns:a16="http://schemas.microsoft.com/office/drawing/2014/main" id="{A2ABCF23-7E78-B716-22E7-40335D54F834}"/>
                </a:ext>
              </a:extLst>
            </p:cNvPr>
            <p:cNvSpPr/>
            <p:nvPr/>
          </p:nvSpPr>
          <p:spPr>
            <a:xfrm>
              <a:off x="9214041" y="4219656"/>
              <a:ext cx="490538" cy="461665"/>
            </a:xfrm>
            <a:prstGeom prst="down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C0D399EE-F5AD-C514-E934-5EBFF638D2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113917" y="3971439"/>
            <a:ext cx="2667000" cy="1714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1B9142-DA91-8A8A-96C1-F519ED2F58BA}"/>
              </a:ext>
            </a:extLst>
          </p:cNvPr>
          <p:cNvSpPr txBox="1"/>
          <p:nvPr/>
        </p:nvSpPr>
        <p:spPr>
          <a:xfrm>
            <a:off x="4120156" y="3740607"/>
            <a:ext cx="266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900" dirty="0"/>
          </a:p>
        </p:txBody>
      </p:sp>
      <p:pic>
        <p:nvPicPr>
          <p:cNvPr id="1026" name="Picture 2" descr="Icône Scan dans Technology Icons">
            <a:extLst>
              <a:ext uri="{FF2B5EF4-FFF2-40B4-BE49-F238E27FC236}">
                <a16:creationId xmlns:a16="http://schemas.microsoft.com/office/drawing/2014/main" id="{FC437688-DC8D-8E96-7515-46B40772B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674" y="4759805"/>
            <a:ext cx="259893" cy="25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26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123D-2ABE-0EF8-9764-73B42EBC1A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données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0525EA7-A3FB-258B-CFF2-889087B836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6465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8843C6-ECCB-FC96-DE2C-0469F66E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 du jeu de données</a:t>
            </a:r>
            <a:br>
              <a:rPr lang="fr-FR" dirty="0"/>
            </a:br>
            <a:r>
              <a:rPr lang="fr-FR" dirty="0"/>
              <a:t> 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D9D273D0-C43A-9A6E-BAEA-C1CF9F1E6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5945" y="1660312"/>
            <a:ext cx="6577760" cy="4351338"/>
          </a:xfrm>
        </p:spPr>
      </p:pic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FD65AA24-1C44-5DCF-5B40-0FB258CF9AFE}"/>
              </a:ext>
            </a:extLst>
          </p:cNvPr>
          <p:cNvSpPr/>
          <p:nvPr/>
        </p:nvSpPr>
        <p:spPr>
          <a:xfrm rot="10800000">
            <a:off x="647700" y="1660312"/>
            <a:ext cx="190500" cy="31402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982F8E84-883D-2799-4B0D-36CD5FED6EBB}"/>
              </a:ext>
            </a:extLst>
          </p:cNvPr>
          <p:cNvSpPr/>
          <p:nvPr/>
        </p:nvSpPr>
        <p:spPr>
          <a:xfrm rot="16200000">
            <a:off x="4287415" y="2827121"/>
            <a:ext cx="190926" cy="64607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578E27-8E3E-FAFC-A170-A998B68D1D7C}"/>
              </a:ext>
            </a:extLst>
          </p:cNvPr>
          <p:cNvSpPr txBox="1"/>
          <p:nvPr/>
        </p:nvSpPr>
        <p:spPr>
          <a:xfrm rot="16200000">
            <a:off x="-442494" y="3171825"/>
            <a:ext cx="1775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809625" algn="l"/>
              </a:tabLst>
            </a:pPr>
            <a:r>
              <a:rPr lang="fr-FR" dirty="0"/>
              <a:t>320 772 produits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3343A91-08F5-DBA7-0AE8-61567C2D8C52}"/>
              </a:ext>
            </a:extLst>
          </p:cNvPr>
          <p:cNvSpPr txBox="1"/>
          <p:nvPr/>
        </p:nvSpPr>
        <p:spPr>
          <a:xfrm>
            <a:off x="3603027" y="6152937"/>
            <a:ext cx="142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809625" algn="l"/>
              </a:tabLst>
            </a:pPr>
            <a:r>
              <a:rPr lang="fr-FR" dirty="0"/>
              <a:t>162 variables</a:t>
            </a:r>
          </a:p>
        </p:txBody>
      </p: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DE01BE71-0C69-3A09-8F15-82E8DE9EC9C8}"/>
              </a:ext>
            </a:extLst>
          </p:cNvPr>
          <p:cNvSpPr/>
          <p:nvPr/>
        </p:nvSpPr>
        <p:spPr>
          <a:xfrm>
            <a:off x="7482603" y="898602"/>
            <a:ext cx="1476375" cy="555044"/>
          </a:xfrm>
          <a:prstGeom prst="wedgeRectCallout">
            <a:avLst>
              <a:gd name="adj1" fmla="val -79544"/>
              <a:gd name="adj2" fmla="val 110634"/>
            </a:avLst>
          </a:prstGeom>
          <a:solidFill>
            <a:srgbClr val="FAEB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76.22% de valeur manquantes (NaN)</a:t>
            </a:r>
            <a:endParaRPr lang="fr-FR" sz="11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51B8612-1A87-2C84-0302-0BDB5670305C}"/>
              </a:ext>
            </a:extLst>
          </p:cNvPr>
          <p:cNvSpPr txBox="1"/>
          <p:nvPr/>
        </p:nvSpPr>
        <p:spPr>
          <a:xfrm>
            <a:off x="8620125" y="2362200"/>
            <a:ext cx="31320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108 variables (colonnes) &gt; 80% </a:t>
            </a:r>
          </a:p>
          <a:p>
            <a:r>
              <a:rPr lang="fr-FR" dirty="0"/>
              <a:t>de valeur manquantes</a:t>
            </a:r>
          </a:p>
          <a:p>
            <a:r>
              <a:rPr lang="fr-FR" dirty="0"/>
              <a:t>4 sections : </a:t>
            </a:r>
          </a:p>
          <a:p>
            <a:pPr marL="285750" indent="-285750">
              <a:buFontTx/>
              <a:buChar char="-"/>
            </a:pPr>
            <a:r>
              <a:rPr lang="fr-FR" dirty="0"/>
              <a:t>Information général </a:t>
            </a:r>
          </a:p>
          <a:p>
            <a:pPr marL="285750" indent="-285750">
              <a:buFontTx/>
              <a:buChar char="-"/>
            </a:pPr>
            <a:r>
              <a:rPr lang="fr-FR" dirty="0"/>
              <a:t>Tags</a:t>
            </a:r>
          </a:p>
          <a:p>
            <a:pPr marL="285750" indent="-285750">
              <a:buFontTx/>
              <a:buChar char="-"/>
            </a:pPr>
            <a:r>
              <a:rPr lang="fr-FR" dirty="0"/>
              <a:t>Ingrédients</a:t>
            </a:r>
          </a:p>
          <a:p>
            <a:pPr marL="285750" indent="-285750">
              <a:buFontTx/>
              <a:buChar char="-"/>
            </a:pPr>
            <a:r>
              <a:rPr lang="fr-FR" dirty="0"/>
              <a:t>Informations nutritionnelles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013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2295C3-6BF0-C942-ECA0-8AE8CE7D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besoins de notre 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11775A-4CD1-612A-2E7D-994F923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Objectifs : COMMENT PROTEGER MES REINS ?</a:t>
            </a:r>
          </a:p>
          <a:p>
            <a:pPr lvl="1"/>
            <a:r>
              <a:rPr lang="fr-FR" dirty="0"/>
              <a:t>Limiter l’apport en sel </a:t>
            </a:r>
          </a:p>
          <a:p>
            <a:pPr lvl="1"/>
            <a:r>
              <a:rPr lang="fr-FR" dirty="0"/>
              <a:t>Contrôler les apports en protéines,</a:t>
            </a:r>
          </a:p>
          <a:p>
            <a:pPr lvl="1"/>
            <a:r>
              <a:rPr lang="fr-FR" dirty="0"/>
              <a:t>Couvrir les besoins nutritionnels,</a:t>
            </a:r>
          </a:p>
          <a:p>
            <a:r>
              <a:rPr lang="fr-FR" dirty="0"/>
              <a:t>Les indicateurs disponibles </a:t>
            </a:r>
          </a:p>
          <a:p>
            <a:pPr lvl="1"/>
            <a:r>
              <a:rPr lang="fr-FR" dirty="0"/>
              <a:t>Nutrition : </a:t>
            </a:r>
          </a:p>
          <a:p>
            <a:pPr lvl="2"/>
            <a:r>
              <a:rPr lang="fr-FR" dirty="0"/>
              <a:t>‘nutrition-score-fr_100g','energy_100g’</a:t>
            </a:r>
          </a:p>
          <a:p>
            <a:pPr lvl="2"/>
            <a:r>
              <a:rPr lang="fr-FR" dirty="0"/>
              <a:t>'fat_100g', 'saturated-fat_100g','carbohydrates_100g', 'sugars_100g', 'fiber_100g’</a:t>
            </a:r>
          </a:p>
          <a:p>
            <a:pPr lvl="1"/>
            <a:r>
              <a:rPr lang="fr-FR" dirty="0"/>
              <a:t>Sel('salt_100g’), Sodium('sodium_100g’)</a:t>
            </a:r>
          </a:p>
          <a:p>
            <a:pPr lvl="1"/>
            <a:r>
              <a:rPr lang="fr-FR" dirty="0"/>
              <a:t>Protéines ('proteins_100g’) </a:t>
            </a:r>
          </a:p>
          <a:p>
            <a:pPr lvl="1"/>
            <a:r>
              <a:rPr lang="fr-FR" dirty="0"/>
              <a:t>Limiter les additifs </a:t>
            </a:r>
          </a:p>
          <a:p>
            <a:pPr lvl="1"/>
            <a:r>
              <a:rPr lang="fr-FR" dirty="0"/>
              <a:t>Additifs :  E338,339,340,341,342,343,350,351,352</a:t>
            </a:r>
          </a:p>
          <a:p>
            <a:pPr lvl="1"/>
            <a:r>
              <a:rPr lang="fr-FR" dirty="0"/>
              <a:t>Le potassium </a:t>
            </a:r>
          </a:p>
          <a:p>
            <a:pPr lvl="1"/>
            <a:r>
              <a:rPr lang="fr-FR" dirty="0"/>
              <a:t>Le phosphore</a:t>
            </a:r>
          </a:p>
        </p:txBody>
      </p:sp>
    </p:spTree>
    <p:extLst>
      <p:ext uri="{BB962C8B-B14F-4D97-AF65-F5344CB8AC3E}">
        <p14:creationId xmlns:p14="http://schemas.microsoft.com/office/powerpoint/2010/main" val="44553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 descr="Un homme d'affaires tirant un pâté de maisons de la tour Jenga">
            <a:extLst>
              <a:ext uri="{FF2B5EF4-FFF2-40B4-BE49-F238E27FC236}">
                <a16:creationId xmlns:a16="http://schemas.microsoft.com/office/drawing/2014/main" id="{8A777CDF-0CDC-AB36-A012-99311A8C53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E3720D-B6A3-CFCC-7EC5-D06C6A94F5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DÉMARCHE MÉTHODOLOGIQUE DU NETTOYAGE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5636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E6DEB6-EE46-5670-EDD8-71589D86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Nettoyage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3CC428-7933-86CE-E073-CD62A764E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4870" cy="1884226"/>
          </a:xfrm>
        </p:spPr>
        <p:txBody>
          <a:bodyPr/>
          <a:lstStyle/>
          <a:p>
            <a:r>
              <a:rPr lang="fr-FR" dirty="0"/>
              <a:t>Etapes : </a:t>
            </a:r>
          </a:p>
          <a:p>
            <a:pPr lvl="1"/>
            <a:r>
              <a:rPr lang="fr-FR" dirty="0"/>
              <a:t>Filtrer les données</a:t>
            </a:r>
          </a:p>
          <a:p>
            <a:pPr lvl="1"/>
            <a:r>
              <a:rPr lang="fr-FR" dirty="0"/>
              <a:t>Gérer les erreurs</a:t>
            </a:r>
          </a:p>
          <a:p>
            <a:pPr lvl="1"/>
            <a:r>
              <a:rPr lang="fr-FR" dirty="0"/>
              <a:t>Supprimer des doublons</a:t>
            </a:r>
          </a:p>
          <a:p>
            <a:pPr lvl="1"/>
            <a:r>
              <a:rPr lang="fr-FR" dirty="0"/>
              <a:t>Gestion des </a:t>
            </a:r>
            <a:r>
              <a:rPr lang="fr-FR" dirty="0" err="1"/>
              <a:t>outliers</a:t>
            </a:r>
            <a:r>
              <a:rPr lang="fr-FR" dirty="0"/>
              <a:t> et des valeurs aberrantes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9C36377-4D3E-230F-2327-AF25043C4E6E}"/>
              </a:ext>
            </a:extLst>
          </p:cNvPr>
          <p:cNvSpPr txBox="1"/>
          <p:nvPr/>
        </p:nvSpPr>
        <p:spPr>
          <a:xfrm>
            <a:off x="838200" y="3663898"/>
            <a:ext cx="5944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Gestion</a:t>
            </a:r>
            <a:r>
              <a:rPr lang="fr-FR" dirty="0"/>
              <a:t> </a:t>
            </a:r>
            <a:r>
              <a:rPr lang="fr-FR" sz="2000" dirty="0"/>
              <a:t>des</a:t>
            </a:r>
            <a:r>
              <a:rPr lang="fr-FR" dirty="0"/>
              <a:t> </a:t>
            </a:r>
            <a:r>
              <a:rPr lang="fr-FR" sz="2000" dirty="0"/>
              <a:t>valeurs</a:t>
            </a:r>
            <a:r>
              <a:rPr lang="fr-FR" dirty="0"/>
              <a:t> </a:t>
            </a:r>
            <a:r>
              <a:rPr lang="fr-FR" sz="2000" dirty="0"/>
              <a:t>manquantes</a:t>
            </a:r>
          </a:p>
        </p:txBody>
      </p:sp>
    </p:spTree>
    <p:extLst>
      <p:ext uri="{BB962C8B-B14F-4D97-AF65-F5344CB8AC3E}">
        <p14:creationId xmlns:p14="http://schemas.microsoft.com/office/powerpoint/2010/main" val="1606095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263FFA-76CB-12E6-22A6-EB847B42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FILTRER LES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B40D6FB-96A3-46CE-2C3A-7557A277E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08" y="1089093"/>
            <a:ext cx="10515600" cy="3943350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3DB7FBA-ABA8-BD4A-4BA6-A6D152A996FF}"/>
              </a:ext>
            </a:extLst>
          </p:cNvPr>
          <p:cNvSpPr txBox="1"/>
          <p:nvPr/>
        </p:nvSpPr>
        <p:spPr>
          <a:xfrm>
            <a:off x="694508" y="5142354"/>
            <a:ext cx="98472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fr-FR" dirty="0"/>
              <a:t>- Le </a:t>
            </a:r>
            <a:r>
              <a:rPr lang="fr-FR" b="1" dirty="0"/>
              <a:t>potassium</a:t>
            </a:r>
            <a:r>
              <a:rPr lang="fr-FR" dirty="0"/>
              <a:t> est un minéral important présent dans un grand nombre d’aliments indispensables au bon fonctionnement des muscles et du cœur. : trop de données manquantes</a:t>
            </a:r>
          </a:p>
          <a:p>
            <a:pPr lvl="1"/>
            <a:r>
              <a:rPr lang="fr-FR" dirty="0"/>
              <a:t>- Le </a:t>
            </a:r>
            <a:r>
              <a:rPr lang="fr-FR" b="1" dirty="0"/>
              <a:t>phosphore</a:t>
            </a:r>
            <a:r>
              <a:rPr lang="fr-FR" dirty="0"/>
              <a:t> est surtout présent dans les aliments, lié aux protéines.</a:t>
            </a:r>
          </a:p>
        </p:txBody>
      </p:sp>
      <p:sp>
        <p:nvSpPr>
          <p:cNvPr id="8" name="Bulle narrative : rectangle 7">
            <a:extLst>
              <a:ext uri="{FF2B5EF4-FFF2-40B4-BE49-F238E27FC236}">
                <a16:creationId xmlns:a16="http://schemas.microsoft.com/office/drawing/2014/main" id="{06C04AC7-C90E-E84F-8F29-228C6622A2FB}"/>
              </a:ext>
            </a:extLst>
          </p:cNvPr>
          <p:cNvSpPr/>
          <p:nvPr/>
        </p:nvSpPr>
        <p:spPr>
          <a:xfrm>
            <a:off x="9692640" y="951706"/>
            <a:ext cx="1945275" cy="612648"/>
          </a:xfrm>
          <a:prstGeom prst="wedgeRectCallout">
            <a:avLst>
              <a:gd name="adj1" fmla="val -45119"/>
              <a:gd name="adj2" fmla="val 1456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108 colonnes supprimées</a:t>
            </a:r>
          </a:p>
        </p:txBody>
      </p:sp>
    </p:spTree>
    <p:extLst>
      <p:ext uri="{BB962C8B-B14F-4D97-AF65-F5344CB8AC3E}">
        <p14:creationId xmlns:p14="http://schemas.microsoft.com/office/powerpoint/2010/main" val="1071529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0D3C5F-BFEE-AA5A-8680-0CA85638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Gérer les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3B5D7C-395E-D0D7-0568-8C54CBEE0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9457" cy="4351338"/>
          </a:xfrm>
        </p:spPr>
        <p:txBody>
          <a:bodyPr/>
          <a:lstStyle/>
          <a:p>
            <a:r>
              <a:rPr lang="fr-FR" dirty="0"/>
              <a:t>Les erreurs de pays  : de 562 pays à 192 pays exploitables</a:t>
            </a:r>
          </a:p>
          <a:p>
            <a:pPr lvl="1"/>
            <a:r>
              <a:rPr lang="fr-FR" dirty="0"/>
              <a:t>On charge la listes des pays officiel pour supprimer les pays non conforme à la liste des pays du ministère des affaire étrangères français</a:t>
            </a:r>
          </a:p>
          <a:p>
            <a:r>
              <a:rPr lang="fr-FR" dirty="0"/>
              <a:t>Suppression des variables </a:t>
            </a:r>
          </a:p>
          <a:p>
            <a:pPr lvl="1"/>
            <a:r>
              <a:rPr lang="fr-FR" dirty="0"/>
              <a:t>Les erreurs liée aux Code-barres</a:t>
            </a:r>
          </a:p>
          <a:p>
            <a:pPr lvl="1"/>
            <a:r>
              <a:rPr lang="fr-FR" dirty="0"/>
              <a:t>Les erreurs liée aux noms de produit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4CCBD4-61A6-FD08-B9FC-80767AAD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621" y="1614488"/>
            <a:ext cx="5606334" cy="16381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AA6571-6B65-7068-C856-6B9E7878E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498" y="3252651"/>
            <a:ext cx="2848579" cy="284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74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32E4B5-4AEF-6251-9E67-78B41B7B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Suppression des doublons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5B6175-5AF7-5973-1DEF-E34CC7F33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Suppression : 79617 lignes qui sont des doublons (on ne prend pas en compte </a:t>
            </a:r>
            <a:r>
              <a:rPr lang="fr-FR" dirty="0" err="1"/>
              <a:t>null</a:t>
            </a:r>
            <a:r>
              <a:rPr lang="fr-FR" dirty="0"/>
              <a:t> comme valeurs)</a:t>
            </a:r>
          </a:p>
          <a:p>
            <a:pPr lvl="1"/>
            <a:r>
              <a:rPr lang="fr-FR" dirty="0"/>
              <a:t>Les doublons de marques et de produits représentent 79617 lignes, on garde une occurrence de chaque éléments et on supprime les doublons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AFCD64D-C297-2D91-F4D3-9CFAF69DF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59" y="1825625"/>
            <a:ext cx="954538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18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306004-5383-2FA2-87AD-831039EB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FILTRER LES VARIABLES de notre 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564B50-6190-5CD7-3FF7-FD065C51D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69286" cy="4351338"/>
          </a:xfrm>
        </p:spPr>
        <p:txBody>
          <a:bodyPr/>
          <a:lstStyle/>
          <a:p>
            <a:r>
              <a:rPr lang="fr-FR" dirty="0"/>
              <a:t> </a:t>
            </a:r>
            <a:r>
              <a:rPr lang="fr-FR" sz="1800" dirty="0"/>
              <a:t>'code', '</a:t>
            </a:r>
            <a:r>
              <a:rPr lang="fr-FR" sz="1800" dirty="0" err="1"/>
              <a:t>creator</a:t>
            </a:r>
            <a:r>
              <a:rPr lang="fr-FR" sz="1800" dirty="0"/>
              <a:t>', '</a:t>
            </a:r>
            <a:r>
              <a:rPr lang="fr-FR" sz="1800" dirty="0" err="1"/>
              <a:t>created_datetime</a:t>
            </a:r>
            <a:r>
              <a:rPr lang="fr-FR" sz="1800" dirty="0"/>
              <a:t>', '</a:t>
            </a:r>
            <a:r>
              <a:rPr lang="fr-FR" sz="1800" dirty="0" err="1"/>
              <a:t>last_modified_datetime</a:t>
            </a:r>
            <a:r>
              <a:rPr lang="fr-FR" sz="1800" dirty="0"/>
              <a:t>', '</a:t>
            </a:r>
            <a:r>
              <a:rPr lang="fr-FR" sz="1800" dirty="0" err="1"/>
              <a:t>product_name</a:t>
            </a:r>
            <a:r>
              <a:rPr lang="fr-FR" sz="1800" dirty="0"/>
              <a:t>',    'brands','categories_fr','countries_fr','additives_n','additives_fr','ingredients_from_palm_oil_n', '</a:t>
            </a:r>
            <a:r>
              <a:rPr lang="fr-FR" sz="1800" dirty="0" err="1"/>
              <a:t>nutrition_grade_fr</a:t>
            </a:r>
            <a:r>
              <a:rPr lang="fr-FR" sz="1800" dirty="0"/>
              <a:t>’, 'main_category_fr','energy_100g', 'fat_100g', 'saturated_fat_100g', 'carbohydrates_100g', 'sugars_100g', 'fiber_100g', 'proteins_100g', 'salt_100g', 'sodium_100g', 'nutrition_score_fr_100g’</a:t>
            </a:r>
          </a:p>
          <a:p>
            <a:endParaRPr lang="fr-FR" sz="1800" dirty="0"/>
          </a:p>
          <a:p>
            <a:r>
              <a:rPr lang="fr-FR" sz="1800"/>
              <a:t>TABLEAU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4095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3B5856-5B18-51D2-106B-DFA650A3B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890EEF1-3F9B-2C97-39F3-3DC53D07617C}"/>
              </a:ext>
            </a:extLst>
          </p:cNvPr>
          <p:cNvSpPr txBox="1"/>
          <p:nvPr/>
        </p:nvSpPr>
        <p:spPr>
          <a:xfrm>
            <a:off x="1638300" y="1490663"/>
            <a:ext cx="7915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Contexte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Rappel de l’appel à projets et explication de votre idée d’application (2 mn)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L’application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données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Votre démarche méthodologique de nettoyage (8 mn)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Votre démarche méthodologique d’exploration de données (8 mn)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faisabilité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En synthèse, présentation des faits pertinents pour l’application (2 mn)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4788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>
            <a:extLst>
              <a:ext uri="{FF2B5EF4-FFF2-40B4-BE49-F238E27FC236}">
                <a16:creationId xmlns:a16="http://schemas.microsoft.com/office/drawing/2014/main" id="{42A782F4-C0EC-DE6B-8B99-EE98A458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1" y="914286"/>
            <a:ext cx="9062706" cy="562780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D670332-178D-72DC-21D3-ADDCE3C1C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des </a:t>
            </a:r>
            <a:r>
              <a:rPr lang="fr-FR" dirty="0" err="1"/>
              <a:t>outliers</a:t>
            </a:r>
            <a:r>
              <a:rPr lang="fr-FR" dirty="0"/>
              <a:t> et valeurs aberrantes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027BB2-376F-8CA4-EEF9-4A19BC6DBF91}"/>
              </a:ext>
            </a:extLst>
          </p:cNvPr>
          <p:cNvSpPr/>
          <p:nvPr/>
        </p:nvSpPr>
        <p:spPr>
          <a:xfrm>
            <a:off x="8347166" y="2233748"/>
            <a:ext cx="901337" cy="368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5B4099-565B-E7EC-ED05-69996519C9B3}"/>
              </a:ext>
            </a:extLst>
          </p:cNvPr>
          <p:cNvSpPr/>
          <p:nvPr/>
        </p:nvSpPr>
        <p:spPr>
          <a:xfrm>
            <a:off x="8347166" y="1985554"/>
            <a:ext cx="901337" cy="22206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D626ED-33A7-D845-48DA-3FEC7F0466FE}"/>
              </a:ext>
            </a:extLst>
          </p:cNvPr>
          <p:cNvSpPr/>
          <p:nvPr/>
        </p:nvSpPr>
        <p:spPr>
          <a:xfrm>
            <a:off x="5538651" y="2795451"/>
            <a:ext cx="627017" cy="16981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BEBFB8-5CAB-D29E-FC3D-74F0DCF36A82}"/>
              </a:ext>
            </a:extLst>
          </p:cNvPr>
          <p:cNvSpPr/>
          <p:nvPr/>
        </p:nvSpPr>
        <p:spPr>
          <a:xfrm>
            <a:off x="5534295" y="5664932"/>
            <a:ext cx="627017" cy="16981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6E27CA6-CE41-1956-05A7-2B984459065A}"/>
              </a:ext>
            </a:extLst>
          </p:cNvPr>
          <p:cNvSpPr/>
          <p:nvPr/>
        </p:nvSpPr>
        <p:spPr>
          <a:xfrm>
            <a:off x="5482042" y="3576570"/>
            <a:ext cx="627017" cy="16981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6ECC94-603E-0D65-42E2-EB691363F2A2}"/>
              </a:ext>
            </a:extLst>
          </p:cNvPr>
          <p:cNvSpPr/>
          <p:nvPr/>
        </p:nvSpPr>
        <p:spPr>
          <a:xfrm>
            <a:off x="5508169" y="3836123"/>
            <a:ext cx="627017" cy="16981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AD1C6AF-55E6-37B6-548A-84F4ACA2DB2B}"/>
              </a:ext>
            </a:extLst>
          </p:cNvPr>
          <p:cNvSpPr/>
          <p:nvPr/>
        </p:nvSpPr>
        <p:spPr>
          <a:xfrm>
            <a:off x="5381897" y="4110447"/>
            <a:ext cx="753289" cy="16981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B273C67-61B7-AD35-3F9A-724EC46713E6}"/>
              </a:ext>
            </a:extLst>
          </p:cNvPr>
          <p:cNvSpPr/>
          <p:nvPr/>
        </p:nvSpPr>
        <p:spPr>
          <a:xfrm>
            <a:off x="5529939" y="4889859"/>
            <a:ext cx="627017" cy="47462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Bulle narrative : rectangle 41">
            <a:extLst>
              <a:ext uri="{FF2B5EF4-FFF2-40B4-BE49-F238E27FC236}">
                <a16:creationId xmlns:a16="http://schemas.microsoft.com/office/drawing/2014/main" id="{ECF25BD3-BAE6-6E0F-884A-7B31B694DBA3}"/>
              </a:ext>
            </a:extLst>
          </p:cNvPr>
          <p:cNvSpPr/>
          <p:nvPr/>
        </p:nvSpPr>
        <p:spPr>
          <a:xfrm>
            <a:off x="9486560" y="1018902"/>
            <a:ext cx="2438740" cy="966652"/>
          </a:xfrm>
          <a:prstGeom prst="wedgeRectCallout">
            <a:avLst>
              <a:gd name="adj1" fmla="val -61542"/>
              <a:gd name="adj2" fmla="val 49189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D216B6DC-AC41-6701-8C96-5F8C2F8B9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388" y="1233720"/>
            <a:ext cx="2078433" cy="552527"/>
          </a:xfrm>
          <a:prstGeom prst="rect">
            <a:avLst/>
          </a:prstGeom>
        </p:spPr>
      </p:pic>
      <p:sp>
        <p:nvSpPr>
          <p:cNvPr id="46" name="Bulle narrative : rectangle 45">
            <a:extLst>
              <a:ext uri="{FF2B5EF4-FFF2-40B4-BE49-F238E27FC236}">
                <a16:creationId xmlns:a16="http://schemas.microsoft.com/office/drawing/2014/main" id="{2CB2F91B-3516-EBF2-E1AD-D683E665D6BF}"/>
              </a:ext>
            </a:extLst>
          </p:cNvPr>
          <p:cNvSpPr/>
          <p:nvPr/>
        </p:nvSpPr>
        <p:spPr>
          <a:xfrm>
            <a:off x="9486560" y="2442754"/>
            <a:ext cx="2438740" cy="822960"/>
          </a:xfrm>
          <a:prstGeom prst="wedgeRectCallout">
            <a:avLst>
              <a:gd name="adj1" fmla="val -58863"/>
              <a:gd name="adj2" fmla="val 83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6E6AF526-0579-22ED-8E0C-FF2A5A5A2BFE}"/>
              </a:ext>
            </a:extLst>
          </p:cNvPr>
          <p:cNvSpPr txBox="1"/>
          <p:nvPr/>
        </p:nvSpPr>
        <p:spPr>
          <a:xfrm>
            <a:off x="9536347" y="2557193"/>
            <a:ext cx="23308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Les valeurs </a:t>
            </a:r>
            <a:r>
              <a:rPr lang="fr-FR" sz="1100" dirty="0" err="1"/>
              <a:t>nutritionelles</a:t>
            </a:r>
            <a:r>
              <a:rPr lang="fr-FR" sz="1100" dirty="0"/>
              <a:t> ne peuvent</a:t>
            </a:r>
          </a:p>
          <a:p>
            <a:r>
              <a:rPr lang="fr-FR" sz="1100" dirty="0"/>
              <a:t> pas dépasser 100g pour 100g de produit</a:t>
            </a:r>
          </a:p>
        </p:txBody>
      </p:sp>
      <p:sp>
        <p:nvSpPr>
          <p:cNvPr id="49" name="Bulle narrative : rectangle 48">
            <a:extLst>
              <a:ext uri="{FF2B5EF4-FFF2-40B4-BE49-F238E27FC236}">
                <a16:creationId xmlns:a16="http://schemas.microsoft.com/office/drawing/2014/main" id="{A06389B8-55D5-4BF1-250A-2610E44F8830}"/>
              </a:ext>
            </a:extLst>
          </p:cNvPr>
          <p:cNvSpPr/>
          <p:nvPr/>
        </p:nvSpPr>
        <p:spPr>
          <a:xfrm>
            <a:off x="9486560" y="4110447"/>
            <a:ext cx="2438740" cy="633545"/>
          </a:xfrm>
          <a:prstGeom prst="wedgeRectCallout">
            <a:avLst>
              <a:gd name="adj1" fmla="val -185994"/>
              <a:gd name="adj2" fmla="val 78740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B05858BF-9499-9F98-9E67-4CFC9B6E58CF}"/>
              </a:ext>
            </a:extLst>
          </p:cNvPr>
          <p:cNvSpPr txBox="1"/>
          <p:nvPr/>
        </p:nvSpPr>
        <p:spPr>
          <a:xfrm>
            <a:off x="9590026" y="4195355"/>
            <a:ext cx="2179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Les valeurs ne peuvent pas être négatives</a:t>
            </a:r>
          </a:p>
        </p:txBody>
      </p:sp>
    </p:spTree>
    <p:extLst>
      <p:ext uri="{BB962C8B-B14F-4D97-AF65-F5344CB8AC3E}">
        <p14:creationId xmlns:p14="http://schemas.microsoft.com/office/powerpoint/2010/main" val="3047386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670332-178D-72DC-21D3-ADDCE3C1C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des </a:t>
            </a:r>
            <a:r>
              <a:rPr lang="fr-FR" dirty="0" err="1"/>
              <a:t>outliers</a:t>
            </a:r>
            <a:r>
              <a:rPr lang="fr-FR" dirty="0"/>
              <a:t> et valeurs aberrantes </a:t>
            </a:r>
          </a:p>
        </p:txBody>
      </p:sp>
      <p:sp>
        <p:nvSpPr>
          <p:cNvPr id="25" name="Espace réservé du contenu 24">
            <a:extLst>
              <a:ext uri="{FF2B5EF4-FFF2-40B4-BE49-F238E27FC236}">
                <a16:creationId xmlns:a16="http://schemas.microsoft.com/office/drawing/2014/main" id="{AE2CA112-EB6C-74A4-35A2-7CB89FAC8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028"/>
            <a:ext cx="6620691" cy="5000011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On traite les éléments aberrants de : energy_100g </a:t>
            </a:r>
          </a:p>
          <a:p>
            <a:pPr lvl="1"/>
            <a:r>
              <a:rPr lang="fr-FR" dirty="0"/>
              <a:t>On remplace les valeurs des </a:t>
            </a:r>
            <a:r>
              <a:rPr lang="fr-FR" dirty="0" err="1"/>
              <a:t>outliers</a:t>
            </a:r>
            <a:r>
              <a:rPr lang="fr-FR" dirty="0"/>
              <a:t> en fonction de la base d’</a:t>
            </a:r>
            <a:r>
              <a:rPr lang="fr-FR" dirty="0" err="1"/>
              <a:t>openfoodfacts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Puis on supprime les éléments &gt; 3800 </a:t>
            </a:r>
            <a:r>
              <a:rPr lang="fr-FR" dirty="0" err="1"/>
              <a:t>kj</a:t>
            </a:r>
            <a:r>
              <a:rPr lang="fr-FR" dirty="0"/>
              <a:t>*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On traite les donnée &lt;0 ou &gt;100 (non calculable)</a:t>
            </a:r>
          </a:p>
          <a:p>
            <a:pPr lvl="1"/>
            <a:r>
              <a:rPr lang="fr-FR" dirty="0"/>
              <a:t>Suppression de 18 produits &lt; 0 et 196 &gt;100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 On traite les éléments Incohérents</a:t>
            </a:r>
          </a:p>
          <a:p>
            <a:pPr lvl="1"/>
            <a:r>
              <a:rPr lang="fr-FR" dirty="0"/>
              <a:t>Satured-fat-100g &gt; fat_100g et sodium_100g &gt; salt_100g n’est pas possible, on supprime les produits qui sont dans ces cas =&gt; 336 produits sont supprimés</a:t>
            </a:r>
          </a:p>
          <a:p>
            <a:r>
              <a:rPr lang="fr-FR" dirty="0"/>
              <a:t>Données nettoyées</a:t>
            </a:r>
            <a:endParaRPr lang="fr-FR" sz="900" dirty="0"/>
          </a:p>
          <a:p>
            <a:pPr marL="0" indent="0">
              <a:buNone/>
            </a:pPr>
            <a:r>
              <a:rPr lang="fr-FR" sz="900" dirty="0"/>
              <a:t>(*) : </a:t>
            </a:r>
            <a:r>
              <a:rPr lang="fr-FR" sz="900" dirty="0">
                <a:hlinkClick r:id="rId2"/>
              </a:rPr>
              <a:t>https://en.wikipedia.org/wiki/Food_energy</a:t>
            </a:r>
            <a:r>
              <a:rPr lang="fr-FR" sz="900" dirty="0"/>
              <a:t> , </a:t>
            </a:r>
            <a:r>
              <a:rPr lang="fr-FR" sz="900" dirty="0">
                <a:hlinkClick r:id="rId3"/>
              </a:rPr>
              <a:t>https://www.careomnia.com/nutrition-tool-nutrient?nutrientID=22&amp;all=1#</a:t>
            </a:r>
            <a:endParaRPr lang="fr-FR" sz="900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8F552663-C543-173F-4137-033AC49A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086" y="1469028"/>
            <a:ext cx="3572869" cy="138704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8ED00B3-6ABD-3A16-ECA7-E2B3F2356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36" y="4501970"/>
            <a:ext cx="4201111" cy="626167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8BB1440C-D694-B611-C8C1-93F9F6297D1C}"/>
              </a:ext>
            </a:extLst>
          </p:cNvPr>
          <p:cNvGrpSpPr/>
          <p:nvPr/>
        </p:nvGrpSpPr>
        <p:grpSpPr>
          <a:xfrm>
            <a:off x="7738736" y="2962495"/>
            <a:ext cx="4083700" cy="1116246"/>
            <a:chOff x="7738736" y="2962495"/>
            <a:chExt cx="4083700" cy="111624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89038FC3-1636-AE36-A3F0-9AC95BECC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9431" y="3859635"/>
              <a:ext cx="3629532" cy="219106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866B7CD-397E-9FC5-76ED-ECC7A625D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0920"/>
            <a:stretch/>
          </p:blipFill>
          <p:spPr>
            <a:xfrm>
              <a:off x="7874749" y="3640529"/>
              <a:ext cx="3753374" cy="219106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AA2CA77-B151-A8B4-EB1B-1BB87EDF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38736" y="2962495"/>
              <a:ext cx="4083700" cy="626167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diapositive 12">
                <a:extLst>
                  <a:ext uri="{FF2B5EF4-FFF2-40B4-BE49-F238E27FC236}">
                    <a16:creationId xmlns:a16="http://schemas.microsoft.com/office/drawing/2014/main" id="{D9B96E0A-B165-4E38-A7D6-F8BE68CDD4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8633242"/>
                  </p:ext>
                </p:extLst>
              </p:nvPr>
            </p:nvGraphicFramePr>
            <p:xfrm>
              <a:off x="9538269" y="5284231"/>
              <a:ext cx="2284167" cy="1284844"/>
            </p:xfrm>
            <a:graphic>
              <a:graphicData uri="http://schemas.microsoft.com/office/powerpoint/2016/slidezoom">
                <pslz:sldZm>
                  <pslz:sldZmObj sldId="280" cId="3599433480">
                    <pslz:zmPr id="{5F595F5F-7598-4365-B6AC-5376C74252C5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4167" cy="12848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diapositive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9B96E0A-B165-4E38-A7D6-F8BE68CDD4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38269" y="5284231"/>
                <a:ext cx="2284167" cy="12848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1A938F84-FDC4-BA71-05A9-07997C2F814E}"/>
              </a:ext>
            </a:extLst>
          </p:cNvPr>
          <p:cNvSpPr/>
          <p:nvPr/>
        </p:nvSpPr>
        <p:spPr>
          <a:xfrm>
            <a:off x="3709852" y="5760718"/>
            <a:ext cx="5828418" cy="313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00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54292-EEEC-EA11-170E-57C403CAD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des valeurs nettoyées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7CFF0AA-0DEE-2594-E135-482587781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4272" y="1052784"/>
            <a:ext cx="8159513" cy="551629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231DDB5-67A3-BD1F-E52C-2BE438D73FA7}"/>
              </a:ext>
            </a:extLst>
          </p:cNvPr>
          <p:cNvSpPr/>
          <p:nvPr/>
        </p:nvSpPr>
        <p:spPr>
          <a:xfrm>
            <a:off x="9300752" y="2430599"/>
            <a:ext cx="933033" cy="3570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107479-0ACF-906E-53D0-031B89D10B5A}"/>
              </a:ext>
            </a:extLst>
          </p:cNvPr>
          <p:cNvSpPr/>
          <p:nvPr/>
        </p:nvSpPr>
        <p:spPr>
          <a:xfrm>
            <a:off x="6805749" y="1001486"/>
            <a:ext cx="326572" cy="494742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AF6CE2-31D7-CB1C-7F6E-7364C0D8AF32}"/>
              </a:ext>
            </a:extLst>
          </p:cNvPr>
          <p:cNvSpPr/>
          <p:nvPr/>
        </p:nvSpPr>
        <p:spPr>
          <a:xfrm>
            <a:off x="2087335" y="4454442"/>
            <a:ext cx="2471602" cy="483318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CC6EEA-5614-24AD-6202-B234EB8CD054}"/>
              </a:ext>
            </a:extLst>
          </p:cNvPr>
          <p:cNvSpPr/>
          <p:nvPr/>
        </p:nvSpPr>
        <p:spPr>
          <a:xfrm>
            <a:off x="2109105" y="2129246"/>
            <a:ext cx="2471602" cy="77070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43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39863F-5720-F636-D909-643089A7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des valeurs manquantes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91BE17EC-914D-69A8-FC14-4081A676C1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0831960"/>
                  </p:ext>
                </p:extLst>
              </p:nvPr>
            </p:nvGraphicFramePr>
            <p:xfrm>
              <a:off x="266700" y="1213213"/>
              <a:ext cx="3048000" cy="1714500"/>
            </p:xfrm>
            <a:graphic>
              <a:graphicData uri="http://schemas.microsoft.com/office/powerpoint/2016/slidezoom">
                <pslz:sldZm>
                  <pslz:sldZmObj sldId="286" cId="3069895011">
                    <pslz:zmPr id="{511AE344-D0FF-4A5D-98BC-37ECC298A38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1BE17EC-914D-69A8-FC14-4081A676C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700" y="12132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Zoom de diapositive 17">
                <a:extLst>
                  <a:ext uri="{FF2B5EF4-FFF2-40B4-BE49-F238E27FC236}">
                    <a16:creationId xmlns:a16="http://schemas.microsoft.com/office/drawing/2014/main" id="{FD13B323-368E-C764-D2BD-B68B358F8C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9358010"/>
                  </p:ext>
                </p:extLst>
              </p:nvPr>
            </p:nvGraphicFramePr>
            <p:xfrm>
              <a:off x="3537282" y="1151975"/>
              <a:ext cx="3048000" cy="1714500"/>
            </p:xfrm>
            <a:graphic>
              <a:graphicData uri="http://schemas.microsoft.com/office/powerpoint/2016/slidezoom">
                <pslz:sldZm>
                  <pslz:sldZmObj sldId="287" cId="1462804158">
                    <pslz:zmPr id="{29046329-0108-487B-A44B-DA3D7C766EC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Zoom de diapositive 1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D13B323-368E-C764-D2BD-B68B358F8C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7282" y="115197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DC2E0638-4C0E-5644-1AD6-0DA213D4B00B}"/>
              </a:ext>
            </a:extLst>
          </p:cNvPr>
          <p:cNvSpPr txBox="1"/>
          <p:nvPr/>
        </p:nvSpPr>
        <p:spPr>
          <a:xfrm>
            <a:off x="880034" y="2719964"/>
            <a:ext cx="18213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Visualisation des données </a:t>
            </a:r>
          </a:p>
          <a:p>
            <a:r>
              <a:rPr lang="fr-FR" sz="1050" dirty="0"/>
              <a:t>manquantes avant traitement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DA6A7EF-D093-504E-5BFF-0F2D06BBF860}"/>
              </a:ext>
            </a:extLst>
          </p:cNvPr>
          <p:cNvSpPr txBox="1"/>
          <p:nvPr/>
        </p:nvSpPr>
        <p:spPr>
          <a:xfrm>
            <a:off x="4280459" y="2719964"/>
            <a:ext cx="163859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Visualisation des données </a:t>
            </a:r>
          </a:p>
          <a:p>
            <a:r>
              <a:rPr lang="fr-FR" sz="1050" dirty="0"/>
              <a:t>manquantes à traiter</a:t>
            </a:r>
          </a:p>
        </p:txBody>
      </p:sp>
    </p:spTree>
    <p:extLst>
      <p:ext uri="{BB962C8B-B14F-4D97-AF65-F5344CB8AC3E}">
        <p14:creationId xmlns:p14="http://schemas.microsoft.com/office/powerpoint/2010/main" val="146567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500DB0-34D8-3B08-1FAC-D44F2E75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BF52981-3E2C-D8D0-486F-3E8162489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114" y="1825625"/>
            <a:ext cx="7249772" cy="4351338"/>
          </a:xfrm>
        </p:spPr>
      </p:pic>
    </p:spTree>
    <p:extLst>
      <p:ext uri="{BB962C8B-B14F-4D97-AF65-F5344CB8AC3E}">
        <p14:creationId xmlns:p14="http://schemas.microsoft.com/office/powerpoint/2010/main" val="306989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39863F-5720-F636-D909-643089A7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des valeurs manquantes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91BE17EC-914D-69A8-FC14-4081A676C18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6700" y="1213213"/>
              <a:ext cx="3048000" cy="1714500"/>
            </p:xfrm>
            <a:graphic>
              <a:graphicData uri="http://schemas.microsoft.com/office/powerpoint/2016/slidezoom">
                <pslz:sldZm>
                  <pslz:sldZmObj sldId="286" cId="3069895011">
                    <pslz:zmPr id="{511AE344-D0FF-4A5D-98BC-37ECC298A38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1BE17EC-914D-69A8-FC14-4081A676C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700" y="12132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Zoom de diapositive 17">
                <a:extLst>
                  <a:ext uri="{FF2B5EF4-FFF2-40B4-BE49-F238E27FC236}">
                    <a16:creationId xmlns:a16="http://schemas.microsoft.com/office/drawing/2014/main" id="{FD13B323-368E-C764-D2BD-B68B358F8C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37282" y="1151975"/>
              <a:ext cx="3048000" cy="1714500"/>
            </p:xfrm>
            <a:graphic>
              <a:graphicData uri="http://schemas.microsoft.com/office/powerpoint/2016/slidezoom">
                <pslz:sldZm>
                  <pslz:sldZmObj sldId="287" cId="1462804158">
                    <pslz:zmPr id="{29046329-0108-487B-A44B-DA3D7C766EC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Zoom de diapositive 1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D13B323-368E-C764-D2BD-B68B358F8C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7282" y="115197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DC2E0638-4C0E-5644-1AD6-0DA213D4B00B}"/>
              </a:ext>
            </a:extLst>
          </p:cNvPr>
          <p:cNvSpPr txBox="1"/>
          <p:nvPr/>
        </p:nvSpPr>
        <p:spPr>
          <a:xfrm>
            <a:off x="880034" y="2719964"/>
            <a:ext cx="18213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Visualisation des données </a:t>
            </a:r>
          </a:p>
          <a:p>
            <a:r>
              <a:rPr lang="fr-FR" sz="1050" dirty="0"/>
              <a:t>manquantes avant traitement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DA6A7EF-D093-504E-5BFF-0F2D06BBF860}"/>
              </a:ext>
            </a:extLst>
          </p:cNvPr>
          <p:cNvSpPr txBox="1"/>
          <p:nvPr/>
        </p:nvSpPr>
        <p:spPr>
          <a:xfrm>
            <a:off x="4280459" y="2719964"/>
            <a:ext cx="163859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Visualisation des données </a:t>
            </a:r>
          </a:p>
          <a:p>
            <a:r>
              <a:rPr lang="fr-FR" sz="1050" dirty="0"/>
              <a:t>manquantes à traiter</a:t>
            </a:r>
          </a:p>
        </p:txBody>
      </p:sp>
    </p:spTree>
    <p:extLst>
      <p:ext uri="{BB962C8B-B14F-4D97-AF65-F5344CB8AC3E}">
        <p14:creationId xmlns:p14="http://schemas.microsoft.com/office/powerpoint/2010/main" val="376512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6F9962-326C-6B2B-BF5C-36F7CC5B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4B3E921F-9CA5-2B96-3A33-AF9218134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1225" y="756428"/>
            <a:ext cx="7010399" cy="5810758"/>
          </a:xfrm>
        </p:spPr>
      </p:pic>
    </p:spTree>
    <p:extLst>
      <p:ext uri="{BB962C8B-B14F-4D97-AF65-F5344CB8AC3E}">
        <p14:creationId xmlns:p14="http://schemas.microsoft.com/office/powerpoint/2010/main" val="146280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39863F-5720-F636-D909-643089A7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des valeurs manquantes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91BE17EC-914D-69A8-FC14-4081A676C18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6700" y="1213213"/>
              <a:ext cx="3048000" cy="1714500"/>
            </p:xfrm>
            <a:graphic>
              <a:graphicData uri="http://schemas.microsoft.com/office/powerpoint/2016/slidezoom">
                <pslz:sldZm>
                  <pslz:sldZmObj sldId="286" cId="3069895011">
                    <pslz:zmPr id="{511AE344-D0FF-4A5D-98BC-37ECC298A38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1BE17EC-914D-69A8-FC14-4081A676C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700" y="12132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Zoom de diapositive 17">
                <a:extLst>
                  <a:ext uri="{FF2B5EF4-FFF2-40B4-BE49-F238E27FC236}">
                    <a16:creationId xmlns:a16="http://schemas.microsoft.com/office/drawing/2014/main" id="{FD13B323-368E-C764-D2BD-B68B358F8C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37282" y="1151975"/>
              <a:ext cx="3048000" cy="1714500"/>
            </p:xfrm>
            <a:graphic>
              <a:graphicData uri="http://schemas.microsoft.com/office/powerpoint/2016/slidezoom">
                <pslz:sldZm>
                  <pslz:sldZmObj sldId="287" cId="1462804158">
                    <pslz:zmPr id="{29046329-0108-487B-A44B-DA3D7C766EC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Zoom de diapositive 1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D13B323-368E-C764-D2BD-B68B358F8C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7282" y="115197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DC2E0638-4C0E-5644-1AD6-0DA213D4B00B}"/>
              </a:ext>
            </a:extLst>
          </p:cNvPr>
          <p:cNvSpPr txBox="1"/>
          <p:nvPr/>
        </p:nvSpPr>
        <p:spPr>
          <a:xfrm>
            <a:off x="880034" y="2719964"/>
            <a:ext cx="18213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Visualisation des données </a:t>
            </a:r>
          </a:p>
          <a:p>
            <a:r>
              <a:rPr lang="fr-FR" sz="1050" dirty="0"/>
              <a:t>manquantes avant traitement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DA6A7EF-D093-504E-5BFF-0F2D06BBF860}"/>
              </a:ext>
            </a:extLst>
          </p:cNvPr>
          <p:cNvSpPr txBox="1"/>
          <p:nvPr/>
        </p:nvSpPr>
        <p:spPr>
          <a:xfrm>
            <a:off x="4280459" y="2719964"/>
            <a:ext cx="163859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Visualisation des données </a:t>
            </a:r>
          </a:p>
          <a:p>
            <a:r>
              <a:rPr lang="fr-FR" sz="1050" dirty="0"/>
              <a:t>manquantes à traiter</a:t>
            </a:r>
          </a:p>
        </p:txBody>
      </p:sp>
    </p:spTree>
    <p:extLst>
      <p:ext uri="{BB962C8B-B14F-4D97-AF65-F5344CB8AC3E}">
        <p14:creationId xmlns:p14="http://schemas.microsoft.com/office/powerpoint/2010/main" val="32539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39863F-5720-F636-D909-643089A7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des valeurs manquantes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91BE17EC-914D-69A8-FC14-4081A676C18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6700" y="1213213"/>
              <a:ext cx="3048000" cy="1714500"/>
            </p:xfrm>
            <a:graphic>
              <a:graphicData uri="http://schemas.microsoft.com/office/powerpoint/2016/slidezoom">
                <pslz:sldZm>
                  <pslz:sldZmObj sldId="286" cId="3069895011">
                    <pslz:zmPr id="{511AE344-D0FF-4A5D-98BC-37ECC298A38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1BE17EC-914D-69A8-FC14-4081A676C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700" y="12132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F43D085B-93A1-89F6-7772-4825D2A587CE}"/>
              </a:ext>
            </a:extLst>
          </p:cNvPr>
          <p:cNvSpPr txBox="1"/>
          <p:nvPr/>
        </p:nvSpPr>
        <p:spPr>
          <a:xfrm>
            <a:off x="880035" y="3673382"/>
            <a:ext cx="6168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fonction </a:t>
            </a:r>
            <a:r>
              <a:rPr lang="fr-FR" dirty="0" err="1"/>
              <a:t>Fillna</a:t>
            </a:r>
            <a:r>
              <a:rPr lang="fr-FR" dirty="0"/>
              <a:t>() nous permet de remplacer les données manquante par une valeur numérique, un </a:t>
            </a:r>
            <a:r>
              <a:rPr lang="fr-FR" dirty="0" err="1"/>
              <a:t>equation</a:t>
            </a:r>
            <a:r>
              <a:rPr lang="fr-FR" dirty="0"/>
              <a:t> ou un texte en cohérence avec nos variables</a:t>
            </a:r>
          </a:p>
          <a:p>
            <a:endParaRPr lang="fr-FR" dirty="0"/>
          </a:p>
          <a:p>
            <a:r>
              <a:rPr lang="fr-FR" dirty="0"/>
              <a:t>La méthode des </a:t>
            </a:r>
            <a:r>
              <a:rPr lang="fr-FR" dirty="0" err="1"/>
              <a:t>KnnImputer</a:t>
            </a:r>
            <a:r>
              <a:rPr lang="fr-FR" dirty="0"/>
              <a:t> de </a:t>
            </a:r>
            <a:r>
              <a:rPr lang="fr-FR" dirty="0" err="1"/>
              <a:t>scikit</a:t>
            </a:r>
            <a:r>
              <a:rPr lang="fr-FR" dirty="0"/>
              <a:t> permet de remplacer les valeurs manquantes par les 5 plus proches voisins et nous fournir une information très proche de la réalité</a:t>
            </a:r>
          </a:p>
          <a:p>
            <a:endParaRPr lang="fr-FR" dirty="0"/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F79604B4-89BD-718A-BA7E-2AB967C3E02A}"/>
              </a:ext>
            </a:extLst>
          </p:cNvPr>
          <p:cNvGraphicFramePr>
            <a:graphicFrameLocks noGrp="1"/>
          </p:cNvGraphicFramePr>
          <p:nvPr/>
        </p:nvGraphicFramePr>
        <p:xfrm>
          <a:off x="7231466" y="1093667"/>
          <a:ext cx="4425787" cy="46257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9069">
                  <a:extLst>
                    <a:ext uri="{9D8B030D-6E8A-4147-A177-3AD203B41FA5}">
                      <a16:colId xmlns:a16="http://schemas.microsoft.com/office/drawing/2014/main" val="2917535467"/>
                    </a:ext>
                  </a:extLst>
                </a:gridCol>
                <a:gridCol w="2336718">
                  <a:extLst>
                    <a:ext uri="{9D8B030D-6E8A-4147-A177-3AD203B41FA5}">
                      <a16:colId xmlns:a16="http://schemas.microsoft.com/office/drawing/2014/main" val="2368208424"/>
                    </a:ext>
                  </a:extLst>
                </a:gridCol>
              </a:tblGrid>
              <a:tr h="5873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Variables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30" marR="6843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Démarche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30" marR="68430" marT="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541011"/>
                  </a:ext>
                </a:extLst>
              </a:tr>
              <a:tr h="1636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 err="1">
                          <a:effectLst/>
                        </a:rPr>
                        <a:t>Additive_n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Fillna(0)</a:t>
                      </a: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38945"/>
                  </a:ext>
                </a:extLst>
              </a:tr>
              <a:tr h="3348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ingredients_from_palm_oil_n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Fillna(0)</a:t>
                      </a: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451931"/>
                  </a:ext>
                </a:extLst>
              </a:tr>
              <a:tr h="1636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>
                          <a:effectLst/>
                        </a:rPr>
                        <a:t>country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Fillna(‘monde’)</a:t>
                      </a: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01779"/>
                  </a:ext>
                </a:extLst>
              </a:tr>
              <a:tr h="1636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brands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Fillna(‘inconnue’)</a:t>
                      </a: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656831"/>
                  </a:ext>
                </a:extLst>
              </a:tr>
              <a:tr h="1636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Additive_fr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Fillna(‘ ‘)</a:t>
                      </a: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49021"/>
                  </a:ext>
                </a:extLst>
              </a:tr>
              <a:tr h="1636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Nutrition_grade_fr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Fillna(0)</a:t>
                      </a: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078981"/>
                  </a:ext>
                </a:extLst>
              </a:tr>
              <a:tr h="24671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fiber_100g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nutrition_score_fr_100g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saturated_fat_100g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carbohydrates_100g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fat_100g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sugars_100g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sodium_100g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salt_100g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proteins_100g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energy_100g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knnImputer</a:t>
                      </a:r>
                      <a:r>
                        <a:rPr lang="fr-FR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des 5 plus proches voisins</a:t>
                      </a:r>
                    </a:p>
                  </a:txBody>
                  <a:tcPr marL="68430" marR="6843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68934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Zoom de diapositive 17">
                <a:extLst>
                  <a:ext uri="{FF2B5EF4-FFF2-40B4-BE49-F238E27FC236}">
                    <a16:creationId xmlns:a16="http://schemas.microsoft.com/office/drawing/2014/main" id="{FD13B323-368E-C764-D2BD-B68B358F8C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8301653"/>
                  </p:ext>
                </p:extLst>
              </p:nvPr>
            </p:nvGraphicFramePr>
            <p:xfrm>
              <a:off x="3537282" y="1209125"/>
              <a:ext cx="3048000" cy="1714500"/>
            </p:xfrm>
            <a:graphic>
              <a:graphicData uri="http://schemas.microsoft.com/office/powerpoint/2016/slidezoom">
                <pslz:sldZm>
                  <pslz:sldZmObj sldId="287" cId="1462804158">
                    <pslz:zmPr id="{29046329-0108-487B-A44B-DA3D7C766EC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Zoom de diapositive 1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D13B323-368E-C764-D2BD-B68B358F8C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7282" y="120912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DC2E0638-4C0E-5644-1AD6-0DA213D4B00B}"/>
              </a:ext>
            </a:extLst>
          </p:cNvPr>
          <p:cNvSpPr txBox="1"/>
          <p:nvPr/>
        </p:nvSpPr>
        <p:spPr>
          <a:xfrm>
            <a:off x="880034" y="2853314"/>
            <a:ext cx="18213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Visualisation des données </a:t>
            </a:r>
          </a:p>
          <a:p>
            <a:r>
              <a:rPr lang="fr-FR" sz="1050" dirty="0"/>
              <a:t>manquantes avant traitement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DA6A7EF-D093-504E-5BFF-0F2D06BBF860}"/>
              </a:ext>
            </a:extLst>
          </p:cNvPr>
          <p:cNvSpPr txBox="1"/>
          <p:nvPr/>
        </p:nvSpPr>
        <p:spPr>
          <a:xfrm>
            <a:off x="4280459" y="2853314"/>
            <a:ext cx="163859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Visualisation des données </a:t>
            </a:r>
          </a:p>
          <a:p>
            <a:r>
              <a:rPr lang="fr-FR" sz="1050" dirty="0"/>
              <a:t>manquantes à traiter</a:t>
            </a:r>
          </a:p>
        </p:txBody>
      </p:sp>
    </p:spTree>
    <p:extLst>
      <p:ext uri="{BB962C8B-B14F-4D97-AF65-F5344CB8AC3E}">
        <p14:creationId xmlns:p14="http://schemas.microsoft.com/office/powerpoint/2010/main" val="256197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E6DEB6-EE46-5670-EDD8-71589D86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Nettoyage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3CC428-7933-86CE-E073-CD62A764E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4870" cy="1884226"/>
          </a:xfrm>
        </p:spPr>
        <p:txBody>
          <a:bodyPr/>
          <a:lstStyle/>
          <a:p>
            <a:r>
              <a:rPr lang="fr-FR" dirty="0"/>
              <a:t>Etapes : </a:t>
            </a:r>
          </a:p>
          <a:p>
            <a:pPr lvl="1"/>
            <a:r>
              <a:rPr lang="fr-FR" dirty="0"/>
              <a:t>Filtrer les données</a:t>
            </a:r>
          </a:p>
          <a:p>
            <a:pPr lvl="1"/>
            <a:r>
              <a:rPr lang="fr-FR" dirty="0"/>
              <a:t>Gérer les erreurs</a:t>
            </a:r>
          </a:p>
          <a:p>
            <a:pPr lvl="1"/>
            <a:r>
              <a:rPr lang="fr-FR" dirty="0"/>
              <a:t>Supprimer des doublons</a:t>
            </a:r>
          </a:p>
          <a:p>
            <a:pPr lvl="1"/>
            <a:r>
              <a:rPr lang="fr-FR" dirty="0"/>
              <a:t>Gestion des </a:t>
            </a:r>
            <a:r>
              <a:rPr lang="fr-FR" dirty="0" err="1"/>
              <a:t>outliers</a:t>
            </a:r>
            <a:r>
              <a:rPr lang="fr-FR" dirty="0"/>
              <a:t> et des valeurs aberrantes 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9BC57562-B889-0554-2242-C7C690DB1754}"/>
              </a:ext>
            </a:extLst>
          </p:cNvPr>
          <p:cNvGraphicFramePr>
            <a:graphicFrameLocks noGrp="1"/>
          </p:cNvGraphicFramePr>
          <p:nvPr/>
        </p:nvGraphicFramePr>
        <p:xfrm>
          <a:off x="6783070" y="1614488"/>
          <a:ext cx="5142230" cy="509982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353707">
                  <a:extLst>
                    <a:ext uri="{9D8B030D-6E8A-4147-A177-3AD203B41FA5}">
                      <a16:colId xmlns:a16="http://schemas.microsoft.com/office/drawing/2014/main" val="268069970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16153821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43969234"/>
                    </a:ext>
                  </a:extLst>
                </a:gridCol>
              </a:tblGrid>
              <a:tr h="7746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Démarche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Nb Lignes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Nb variables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52833"/>
                  </a:ext>
                </a:extLst>
              </a:tr>
              <a:tr h="3628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Chargement</a:t>
                      </a: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 du jeu de données 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320772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162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398676"/>
                  </a:ext>
                </a:extLst>
              </a:tr>
              <a:tr h="5125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Suppression des variables avec %NaN &gt; 80% </a:t>
                      </a: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320772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54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818849"/>
                  </a:ext>
                </a:extLst>
              </a:tr>
              <a:tr h="7425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Suppression des lignes si aucune valeur nutritionnelle n’est renseignée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262833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54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915611"/>
                  </a:ext>
                </a:extLst>
              </a:tr>
              <a:tr h="3628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Suppression : 23 lignes erronées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262817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54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473855"/>
                  </a:ext>
                </a:extLst>
              </a:tr>
              <a:tr h="5125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Suppression de 3383 produits sans nom 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259434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54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028811"/>
                  </a:ext>
                </a:extLst>
              </a:tr>
              <a:tr h="3628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Suppression des doublons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241155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54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61572"/>
                  </a:ext>
                </a:extLst>
              </a:tr>
              <a:tr h="3628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Energy_100g &gt;3800kj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240818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54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927200"/>
                  </a:ext>
                </a:extLst>
              </a:tr>
              <a:tr h="3628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Les éléments _100g &gt; 100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240641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54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348071"/>
                  </a:ext>
                </a:extLst>
              </a:tr>
              <a:tr h="3804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Les éléments _100g &lt; 100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240624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54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09153"/>
                  </a:ext>
                </a:extLst>
              </a:tr>
              <a:tr h="3628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SELECTION DES DONNEES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</a:rPr>
                        <a:t>240297</a:t>
                      </a:r>
                      <a:endParaRPr lang="fr-F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  <a:endParaRPr lang="fr-F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935673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49C36377-4D3E-230F-2327-AF25043C4E6E}"/>
              </a:ext>
            </a:extLst>
          </p:cNvPr>
          <p:cNvSpPr txBox="1"/>
          <p:nvPr/>
        </p:nvSpPr>
        <p:spPr>
          <a:xfrm>
            <a:off x="838200" y="3663898"/>
            <a:ext cx="5944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Gestion</a:t>
            </a:r>
            <a:r>
              <a:rPr lang="fr-FR" dirty="0"/>
              <a:t> </a:t>
            </a:r>
            <a:r>
              <a:rPr lang="fr-FR" sz="2000" dirty="0"/>
              <a:t>des</a:t>
            </a:r>
            <a:r>
              <a:rPr lang="fr-FR" dirty="0"/>
              <a:t> </a:t>
            </a:r>
            <a:r>
              <a:rPr lang="fr-FR" sz="2000" dirty="0"/>
              <a:t>valeurs</a:t>
            </a:r>
            <a:r>
              <a:rPr lang="fr-FR" dirty="0"/>
              <a:t> </a:t>
            </a:r>
            <a:r>
              <a:rPr lang="fr-FR" sz="2000" dirty="0"/>
              <a:t>manquantes</a:t>
            </a:r>
          </a:p>
        </p:txBody>
      </p:sp>
    </p:spTree>
    <p:extLst>
      <p:ext uri="{BB962C8B-B14F-4D97-AF65-F5344CB8AC3E}">
        <p14:creationId xmlns:p14="http://schemas.microsoft.com/office/powerpoint/2010/main" val="2828591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EBCEAC-B463-E8EC-1593-261515BD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CONTEXTE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807481-E652-677A-FB58-30A4519EC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0954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364E4FEB-5292-66A6-B004-6A5B70925A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32A15C-B577-45C7-74E8-23E6785D4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DÉMARCHE MÉTHODOLOGIQUE D’EXPLORATION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1658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353A84-008B-3D8A-39C8-0C26C4F6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D7693F-B582-63BC-CDCC-A8CCDCE3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Étapes :</a:t>
            </a:r>
          </a:p>
          <a:p>
            <a:pPr lvl="1"/>
            <a:r>
              <a:rPr lang="fr-FR" dirty="0"/>
              <a:t> Dates</a:t>
            </a:r>
          </a:p>
          <a:p>
            <a:pPr lvl="1"/>
            <a:r>
              <a:rPr lang="fr-FR" dirty="0"/>
              <a:t>Marques</a:t>
            </a:r>
          </a:p>
          <a:p>
            <a:pPr lvl="1"/>
            <a:r>
              <a:rPr lang="fr-FR" dirty="0"/>
              <a:t>Catégories</a:t>
            </a:r>
          </a:p>
          <a:p>
            <a:pPr lvl="1"/>
            <a:r>
              <a:rPr lang="fr-FR" dirty="0"/>
              <a:t>Données nutritionnelles</a:t>
            </a:r>
          </a:p>
          <a:p>
            <a:pPr lvl="1"/>
            <a:r>
              <a:rPr lang="fr-FR" dirty="0"/>
              <a:t>Additifs</a:t>
            </a:r>
          </a:p>
          <a:p>
            <a:pPr lvl="1"/>
            <a:r>
              <a:rPr lang="fr-FR" dirty="0" err="1"/>
              <a:t>Nutriscore</a:t>
            </a:r>
            <a:r>
              <a:rPr lang="fr-FR" dirty="0"/>
              <a:t> et </a:t>
            </a:r>
            <a:r>
              <a:rPr lang="fr-FR" dirty="0" err="1"/>
              <a:t>nutrigrade</a:t>
            </a:r>
            <a:endParaRPr lang="fr-FR" dirty="0"/>
          </a:p>
          <a:p>
            <a:pPr lvl="1"/>
            <a:r>
              <a:rPr lang="fr-FR" dirty="0"/>
              <a:t>Liaison des variable avec le </a:t>
            </a:r>
            <a:r>
              <a:rPr lang="fr-FR" dirty="0" err="1"/>
              <a:t>nutrigrade</a:t>
            </a:r>
            <a:endParaRPr lang="fr-FR" dirty="0"/>
          </a:p>
          <a:p>
            <a:pPr lvl="1"/>
            <a:r>
              <a:rPr lang="fr-FR" dirty="0"/>
              <a:t>Les liens entre les variables</a:t>
            </a:r>
          </a:p>
          <a:p>
            <a:pPr lvl="1"/>
            <a:r>
              <a:rPr lang="fr-FR" dirty="0"/>
              <a:t>Cercle de corrélations 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3256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2E2564D-C986-234F-4A3C-BA40A4C2070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b="1" dirty="0"/>
              <a:t>Le pic de 2016, le début d'une collecte massive …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Explication des dates</a:t>
            </a:r>
            <a:r>
              <a:rPr lang="fr-FR" dirty="0"/>
              <a:t>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Le Nutri-Score est prévu dans la </a:t>
            </a:r>
            <a:r>
              <a:rPr lang="fr-FR" b="1" dirty="0"/>
              <a:t>loi de 2016 en France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Mis en place en France en 2017</a:t>
            </a:r>
            <a:r>
              <a:rPr lang="fr-FR" dirty="0"/>
              <a:t>, l'étiquetage nutritionnel Nutri-Score s'applique aujourd'hui dans sept pays</a:t>
            </a:r>
          </a:p>
          <a:p>
            <a:pPr marL="285750" indent="-285750"/>
            <a:r>
              <a:rPr lang="fr-FR" dirty="0"/>
              <a:t>Qui a rencontré l’avis favorables des consommateurs, des États et des entreprises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076040-C48C-A83C-EEA0-16D0C178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8F7FF9E-AAF6-C3D2-2B1B-54BAFD905E5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059392"/>
            <a:ext cx="6251575" cy="4167716"/>
          </a:xfrm>
        </p:spPr>
      </p:pic>
    </p:spTree>
    <p:extLst>
      <p:ext uri="{BB962C8B-B14F-4D97-AF65-F5344CB8AC3E}">
        <p14:creationId xmlns:p14="http://schemas.microsoft.com/office/powerpoint/2010/main" val="827317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CD573ED-CAD4-6161-44B8-CE2D797168F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b="1" dirty="0"/>
              <a:t>Qui sont les sources de ces données ?</a:t>
            </a:r>
          </a:p>
          <a:p>
            <a:pPr marL="0" indent="0">
              <a:buNone/>
            </a:pPr>
            <a:endParaRPr lang="fr-FR" b="1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2478 contributeurs dont des institutions internationales mais aussi des particuliers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 majorité des données provient de l'USDA : 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Ministère de l'agriculture américain 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openfoodfacts-contributors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Communauté de contributeurs  </a:t>
            </a:r>
          </a:p>
          <a:p>
            <a:r>
              <a:rPr lang="fr-FR" b="1" dirty="0"/>
              <a:t>Tous participe assurant une collecte rapide et massive de données </a:t>
            </a:r>
          </a:p>
          <a:p>
            <a:pPr lvl="1"/>
            <a:r>
              <a:rPr lang="fr-FR" dirty="0"/>
              <a:t>Les données manquantes sont en train d’être complété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F8A30D-1B45-1040-C039-DE1EBC88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Sources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7B4934A-2BF0-7064-6091-013C2B2576E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87" y="425450"/>
            <a:ext cx="5435600" cy="5435600"/>
          </a:xfrm>
        </p:spPr>
      </p:pic>
    </p:spTree>
    <p:extLst>
      <p:ext uri="{BB962C8B-B14F-4D97-AF65-F5344CB8AC3E}">
        <p14:creationId xmlns:p14="http://schemas.microsoft.com/office/powerpoint/2010/main" val="1950353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04499948-63A9-82DD-2B03-E7DF00D1855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La majorité des produits proviennent d’entreprise européennes et américaines et constitue notre cible de clients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0C9D62A-64A4-4829-FAB8-A5B28666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pays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23545CE-B84B-8ED5-3AD9-16867A84B35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87" y="425450"/>
            <a:ext cx="5435600" cy="5435600"/>
          </a:xfrm>
        </p:spPr>
      </p:pic>
    </p:spTree>
    <p:extLst>
      <p:ext uri="{BB962C8B-B14F-4D97-AF65-F5344CB8AC3E}">
        <p14:creationId xmlns:p14="http://schemas.microsoft.com/office/powerpoint/2010/main" val="3257876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10B43932-1E40-B036-7B08-9E23F350F9B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Sur 46265 marques différentes dans le </a:t>
            </a:r>
            <a:r>
              <a:rPr lang="fr-FR" dirty="0" err="1"/>
              <a:t>df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237159 produit non renseignés : 'inconnues'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Les marques disponibles en France sont bien représentées</a:t>
            </a:r>
            <a:r>
              <a:rPr lang="fr-FR" dirty="0"/>
              <a:t>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Carrefour, Auchan, Leader Price, U, Casino, Monoprix, Picard, </a:t>
            </a:r>
            <a:r>
              <a:rPr lang="fr-FR" dirty="0" err="1"/>
              <a:t>Bjorg</a:t>
            </a:r>
            <a:r>
              <a:rPr lang="fr-FR" dirty="0"/>
              <a:t>, Nestlé, Lipton, Cora, Harris... sont des marques populaires en France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765D41-945A-971F-76E7-3CF39057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Marques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EA78FCBA-F5ED-F03E-1632-7568B97F5AE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410200" y="466391"/>
            <a:ext cx="6251575" cy="3182018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9DA07EF-891A-6265-5450-170130D58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648409"/>
            <a:ext cx="6251575" cy="32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05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728A5E6-7769-5510-6E95-33938EF0731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Parmi les </a:t>
            </a:r>
            <a:r>
              <a:rPr lang="fr-FR" b="1" dirty="0"/>
              <a:t>catégories les plus représentés ont retrouve beaucoup de produits considérés comme à surveiller dans une alimentation saine</a:t>
            </a:r>
            <a:r>
              <a:rPr lang="fr-FR" dirty="0"/>
              <a:t>. </a:t>
            </a:r>
          </a:p>
          <a:p>
            <a:r>
              <a:rPr lang="fr-FR" b="1" dirty="0"/>
              <a:t>On exploite ces informations pour informer le consommateur sur les produits à surveiller</a:t>
            </a:r>
            <a:r>
              <a:rPr lang="fr-FR" dirty="0"/>
              <a:t>. personnalisé contraire. Une bonne alimentation passe aussi par le plaisir et ne doit pas être stigmatisé sans avis médical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Pour notre appli cette source de données est importantes et l'application devra signaler les choses de manière pédagogique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Alimentation : interdite par le </a:t>
            </a:r>
            <a:r>
              <a:rPr lang="fr-FR" dirty="0" err="1"/>
              <a:t>medecin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alimentation : apport à surveiller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alimentation : recommandé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CDE54D-A5B4-8510-B0C2-5A811C52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Catégories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CA97045A-031A-285E-4E01-990286B7719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362575" y="388181"/>
            <a:ext cx="6251575" cy="3205088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9634D09-1872-1901-D1D4-8C7CC4404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863" y="3593269"/>
            <a:ext cx="6251575" cy="312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92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48BFC-B35F-6C98-4B21-942A380EF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nutritionnelles – par nombre de produits</a:t>
            </a:r>
            <a:br>
              <a:rPr lang="fr-FR" dirty="0"/>
            </a:br>
            <a:endParaRPr lang="fr-FR" dirty="0"/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D83742CD-FEFC-74D6-8B04-6D993D007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30" y="1163890"/>
            <a:ext cx="3833696" cy="2546824"/>
          </a:xfr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B86D555-4AB5-79AB-B2EA-BE8FE6AED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58" y="1193315"/>
            <a:ext cx="3833696" cy="254850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B15D2A4-A2F6-FFF0-7A11-3DA63DA82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612" y="1193315"/>
            <a:ext cx="3863688" cy="254850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F452699-EFAA-C7A9-C1C9-14261C85ABE4}"/>
              </a:ext>
            </a:extLst>
          </p:cNvPr>
          <p:cNvSpPr txBox="1"/>
          <p:nvPr/>
        </p:nvSpPr>
        <p:spPr>
          <a:xfrm>
            <a:off x="541421" y="4259179"/>
            <a:ext cx="101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produits de la base sont plutôt caloriques, ...</a:t>
            </a:r>
          </a:p>
          <a:p>
            <a:r>
              <a:rPr lang="fr-FR" dirty="0"/>
              <a:t>..., contenant en majorité peu de sodium mais suffisamment pour être significatif pour notre application,...</a:t>
            </a:r>
          </a:p>
          <a:p>
            <a:r>
              <a:rPr lang="fr-FR" dirty="0"/>
              <a:t>... et contenant une quantité de protéine assez bien répartit entre 5 et 50 g</a:t>
            </a:r>
          </a:p>
        </p:txBody>
      </p:sp>
    </p:spTree>
    <p:extLst>
      <p:ext uri="{BB962C8B-B14F-4D97-AF65-F5344CB8AC3E}">
        <p14:creationId xmlns:p14="http://schemas.microsoft.com/office/powerpoint/2010/main" val="3681221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FF0B39B-34A6-84CA-7D66-D5D7AC337FC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/>
              <a:t>… sont présents et pourront être signalés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8682CE-5FE3-B929-4DF7-2F8FDB36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additifs à surveiller …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6982DC4-3BEF-E823-D0E2-3C6ADE96CD7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11161" y="3651974"/>
            <a:ext cx="10941090" cy="2920276"/>
          </a:xfrm>
        </p:spPr>
      </p:pic>
    </p:spTree>
    <p:extLst>
      <p:ext uri="{BB962C8B-B14F-4D97-AF65-F5344CB8AC3E}">
        <p14:creationId xmlns:p14="http://schemas.microsoft.com/office/powerpoint/2010/main" val="381544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BECF583-5C3B-F6FF-343F-2FFD23431D3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E722025-ACE6-B9CA-FBFB-FD52FACC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D85501CE-76AE-FF2C-8D5E-8CE98BE732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192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189D9B-DF64-1DB2-3BC9-56634C0B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00401EF-150A-C4E7-4FD1-92C925FED152}"/>
              </a:ext>
            </a:extLst>
          </p:cNvPr>
          <p:cNvSpPr txBox="1"/>
          <p:nvPr/>
        </p:nvSpPr>
        <p:spPr>
          <a:xfrm>
            <a:off x="4040981" y="2190481"/>
            <a:ext cx="66532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L'agence "Santé publique France" a lancé un appel à projets pour trouver des idées innovantes d’applications en lien avec l'alimentation. Proposer une idée d’application.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EF8C16B-A9A5-4A19-BF40-4CAF02CF2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0" y="1928813"/>
            <a:ext cx="2580829" cy="150018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7B385E5-A012-39C9-CF72-F1A94A7C9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3800475"/>
            <a:ext cx="2220277" cy="150018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35412DB-5384-3F64-7E71-090CCACE6C2A}"/>
              </a:ext>
            </a:extLst>
          </p:cNvPr>
          <p:cNvSpPr txBox="1"/>
          <p:nvPr/>
        </p:nvSpPr>
        <p:spPr>
          <a:xfrm>
            <a:off x="4040981" y="4143106"/>
            <a:ext cx="66532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000000"/>
                </a:solidFill>
                <a:effectLst/>
                <a:latin typeface="Public Sans"/>
              </a:rPr>
              <a:t>Open Food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Public Sans"/>
              </a:rPr>
              <a:t>Facts</a:t>
            </a:r>
            <a:r>
              <a:rPr lang="fr-FR" b="0" i="0" dirty="0">
                <a:solidFill>
                  <a:srgbClr val="000000"/>
                </a:solidFill>
                <a:effectLst/>
                <a:latin typeface="Public Sans"/>
              </a:rPr>
              <a:t> est une base de données de produits alimentaires qui répertorie les ingrédients, les allergènes, la composition nutritionnelle et toutes les informations présentes sur les étiquettes des aliments.</a:t>
            </a:r>
          </a:p>
        </p:txBody>
      </p:sp>
    </p:spTree>
    <p:extLst>
      <p:ext uri="{BB962C8B-B14F-4D97-AF65-F5344CB8AC3E}">
        <p14:creationId xmlns:p14="http://schemas.microsoft.com/office/powerpoint/2010/main" val="1390668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4CA995F-8BC1-E90C-B619-40BDFFE0628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6B04B61-8595-94E0-F032-5F29D79A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9323EF7-B01B-6D2C-A1A3-BF72A76DB57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414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ABF48E8-5A66-86A3-8A2A-D566BA6730A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AD81988-395C-A7E6-1B11-1F4C9C05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8472233-F0D6-6198-1CA3-CB9AF21D68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9540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560DE02-92CA-CFDE-FA7C-5196B9A1D9C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/>
              <a:t>Le </a:t>
            </a:r>
            <a:r>
              <a:rPr lang="fr-FR" b="1" dirty="0" err="1"/>
              <a:t>nutriscore</a:t>
            </a:r>
            <a:r>
              <a:rPr lang="fr-FR" b="1" dirty="0"/>
              <a:t> est-il bien distribué, témoignant du répartition équilibrée des produits 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/>
              <a:t>2 ensembles sont plus présent : plus de produit qui ont un score entre -1 et 2 et les produits et ceux ayant un score 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/>
              <a:t>1 ensemble de score est moins nombreux : ceux qui ont un score entre 4 et 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/>
              <a:t>Il ne suit pas une loi normale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E4376F-5D75-5CAD-F893-B470A77D9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Le </a:t>
            </a:r>
            <a:r>
              <a:rPr lang="fr-FR" b="1" dirty="0" err="1"/>
              <a:t>nutriscore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71463C3-A176-4C1A-BA15-D4D24208F88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75670"/>
            <a:ext cx="5600700" cy="3733799"/>
          </a:xfr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C4D0072-D612-8045-AA96-2551B571E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93" y="3609444"/>
            <a:ext cx="6228293" cy="24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41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CC6588F-5437-DAB3-063D-9B9F0C920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619" y="47144"/>
            <a:ext cx="4007624" cy="400762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97CF6A4-010E-D82E-641D-C67BB848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Nutrigrade</a:t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8D0B1C6-5497-F698-F8B6-209FC81D0F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b="1" dirty="0"/>
              <a:t>Comment exploiter les </a:t>
            </a:r>
            <a:r>
              <a:rPr lang="fr-FR" b="1" dirty="0" err="1"/>
              <a:t>nutrigrades</a:t>
            </a:r>
            <a:r>
              <a:rPr lang="fr-FR" b="1" dirty="0"/>
              <a:t> pour notre application ?</a:t>
            </a:r>
          </a:p>
          <a:p>
            <a:r>
              <a:rPr lang="fr-FR" sz="2400" b="1" dirty="0"/>
              <a:t>Tous les </a:t>
            </a:r>
            <a:r>
              <a:rPr lang="fr-FR" sz="2400" b="1" dirty="0" err="1"/>
              <a:t>nutrigrades</a:t>
            </a:r>
            <a:r>
              <a:rPr lang="fr-FR" sz="2400" b="1" dirty="0"/>
              <a:t> sont représentés</a:t>
            </a:r>
            <a:r>
              <a:rPr lang="fr-FR" sz="2400" dirty="0"/>
              <a:t> avec beaucoup de produits appartenant </a:t>
            </a:r>
            <a:r>
              <a:rPr lang="fr-FR" sz="2400" dirty="0" err="1"/>
              <a:t>aus</a:t>
            </a:r>
            <a:r>
              <a:rPr lang="fr-FR" sz="2400" dirty="0"/>
              <a:t> </a:t>
            </a:r>
            <a:r>
              <a:rPr lang="fr-FR" sz="2400" b="1" dirty="0"/>
              <a:t>groupes 'd'et 'e' représentant 47% des produits</a:t>
            </a:r>
            <a:r>
              <a:rPr lang="fr-FR" sz="2400" dirty="0"/>
              <a:t> de la 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Lien </a:t>
            </a:r>
            <a:r>
              <a:rPr lang="fr-FR" b="1" dirty="0" err="1"/>
              <a:t>nutriscore</a:t>
            </a:r>
            <a:r>
              <a:rPr lang="fr-FR" b="1" dirty="0"/>
              <a:t> </a:t>
            </a:r>
            <a:r>
              <a:rPr lang="fr-FR" b="1" dirty="0" err="1"/>
              <a:t>nutrigrade</a:t>
            </a:r>
            <a:r>
              <a:rPr lang="fr-FR" b="1" dirty="0"/>
              <a:t> est </a:t>
            </a:r>
            <a:r>
              <a:rPr lang="fr-FR" b="1" dirty="0" err="1"/>
              <a:t>siginificatif</a:t>
            </a:r>
            <a:r>
              <a:rPr lang="fr-FR" dirty="0"/>
              <a:t>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les moyennes témoignent du classement 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dirty="0"/>
              <a:t>plus le </a:t>
            </a:r>
            <a:r>
              <a:rPr lang="fr-FR" dirty="0" err="1"/>
              <a:t>nutrition_score</a:t>
            </a:r>
            <a:r>
              <a:rPr lang="fr-FR" dirty="0"/>
              <a:t> es bas plus sa moyenne est basse et inversement</a:t>
            </a:r>
            <a:endParaRPr lang="fr-FR" b="1" dirty="0"/>
          </a:p>
          <a:p>
            <a:r>
              <a:rPr lang="fr-FR" dirty="0"/>
              <a:t>On utilise le </a:t>
            </a:r>
            <a:r>
              <a:rPr lang="fr-FR" dirty="0" err="1"/>
              <a:t>nutrigrade</a:t>
            </a:r>
            <a:r>
              <a:rPr lang="fr-FR" dirty="0"/>
              <a:t> pour informer sur la qualité nutritionnelle des produits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FE1AB07-8C07-A472-F073-1F5CB3D2BB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r="9659"/>
          <a:stretch/>
        </p:blipFill>
        <p:spPr>
          <a:xfrm>
            <a:off x="5268252" y="3705726"/>
            <a:ext cx="6775360" cy="3152274"/>
          </a:xfrm>
        </p:spPr>
      </p:pic>
    </p:spTree>
    <p:extLst>
      <p:ext uri="{BB962C8B-B14F-4D97-AF65-F5344CB8AC3E}">
        <p14:creationId xmlns:p14="http://schemas.microsoft.com/office/powerpoint/2010/main" val="589661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BD6178D-53DD-09C9-85A2-309D4AD50D87}"/>
              </a:ext>
            </a:extLst>
          </p:cNvPr>
          <p:cNvGrpSpPr/>
          <p:nvPr/>
        </p:nvGrpSpPr>
        <p:grpSpPr>
          <a:xfrm>
            <a:off x="0" y="-1"/>
            <a:ext cx="12192000" cy="6857999"/>
            <a:chOff x="-745525" y="4034090"/>
            <a:chExt cx="6157784" cy="2420360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750682DD-7A92-7181-E109-5BB377E9D8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473"/>
            <a:stretch/>
          </p:blipFill>
          <p:spPr>
            <a:xfrm>
              <a:off x="-626076" y="5244270"/>
              <a:ext cx="6038335" cy="121018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47FEEEC-978E-ECFB-81F9-BBED919FAD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527"/>
            <a:stretch/>
          </p:blipFill>
          <p:spPr>
            <a:xfrm>
              <a:off x="-741406" y="4034090"/>
              <a:ext cx="6153665" cy="121018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7DA5B8A6-16B5-0107-CA36-1BD5B76D81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9020"/>
            <a:stretch/>
          </p:blipFill>
          <p:spPr>
            <a:xfrm>
              <a:off x="-745525" y="5229071"/>
              <a:ext cx="119449" cy="1210180"/>
            </a:xfrm>
            <a:prstGeom prst="rect">
              <a:avLst/>
            </a:prstGeom>
          </p:spPr>
        </p:pic>
      </p:grp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F666EA9-4A7C-1E21-0CAC-4EEF0D9CBE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8DEF9B8-DC3D-C730-B903-25CE050AC4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Liaisons des variables ciblées et le </a:t>
            </a:r>
            <a:r>
              <a:rPr lang="fr-FR" dirty="0" err="1"/>
              <a:t>nutrigrade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843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CC49ED70-6234-BA4D-C892-FCF3A704001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94474D-2A23-E252-1DCA-09D6D18DD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 des corrélations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A4AA90C8-115C-BF53-DFF3-CCA93BB0C0E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692" y="629209"/>
            <a:ext cx="6276073" cy="62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72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E3E4D63-7789-3F67-57BE-0009E478537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amplitude en 0 et 100g de protéines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Beaucoup </a:t>
            </a:r>
            <a:r>
              <a:rPr lang="fr-FR" dirty="0" err="1"/>
              <a:t>outliers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pas de corrélation directe marquante entre </a:t>
            </a:r>
            <a:r>
              <a:rPr lang="fr-FR" dirty="0" err="1"/>
              <a:t>nutrigrade</a:t>
            </a:r>
            <a:r>
              <a:rPr lang="fr-FR" dirty="0"/>
              <a:t> et nombre de protéine pour 100g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On retrouve dans toutes les plages toutes les notes du </a:t>
            </a:r>
            <a:r>
              <a:rPr lang="fr-FR" dirty="0" err="1"/>
              <a:t>nutrtion</a:t>
            </a:r>
            <a:r>
              <a:rPr lang="fr-FR" dirty="0"/>
              <a:t> grade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75% des variables contiennent 11g de protéines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C1DB229-880A-F72D-F4B7-9E87B3AC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Nutrigrade</a:t>
            </a:r>
            <a:r>
              <a:rPr lang="fr-FR" dirty="0"/>
              <a:t> - </a:t>
            </a:r>
            <a:r>
              <a:rPr lang="fr-FR" dirty="0" err="1"/>
              <a:t>Proteines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590AD0F1-7140-0DFC-4B55-56492F71408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166" y="425450"/>
            <a:ext cx="5435600" cy="5435600"/>
          </a:xfrm>
        </p:spPr>
      </p:pic>
    </p:spTree>
    <p:extLst>
      <p:ext uri="{BB962C8B-B14F-4D97-AF65-F5344CB8AC3E}">
        <p14:creationId xmlns:p14="http://schemas.microsoft.com/office/powerpoint/2010/main" val="4054885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5914200-D072-3F1C-4AC2-E1EB5BD31B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/>
              <a:t>Le sodium n’est pas une variable discriminante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Mais en moyenne plus un produit contient du sel plus son score est élevé et moins il est considéré comme sain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BBB5F24-F51B-AF38-EC59-0F3E36C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Nutrigrade</a:t>
            </a:r>
            <a:r>
              <a:rPr lang="fr-FR" dirty="0"/>
              <a:t> - Sodium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D4C32E2-26EC-0BE1-AD9D-8E3F778D45A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04" r="38944" b="45648"/>
          <a:stretch/>
        </p:blipFill>
        <p:spPr>
          <a:xfrm>
            <a:off x="6180221" y="1010373"/>
            <a:ext cx="2725710" cy="2745764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CFF084D-66E4-19E2-E792-C8916D99FCF8}"/>
              </a:ext>
            </a:extLst>
          </p:cNvPr>
          <p:cNvSpPr txBox="1"/>
          <p:nvPr/>
        </p:nvSpPr>
        <p:spPr>
          <a:xfrm>
            <a:off x="7018972" y="692230"/>
            <a:ext cx="377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Histogrammes sodium par </a:t>
            </a:r>
            <a:r>
              <a:rPr lang="fr-FR" dirty="0" err="1"/>
              <a:t>nutrigrades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902182B-4B0E-9BD0-332A-7AA64D547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839" y="4177162"/>
            <a:ext cx="4679087" cy="2443854"/>
          </a:xfrm>
          <a:prstGeom prst="rect">
            <a:avLst/>
          </a:prstGeom>
        </p:spPr>
      </p:pic>
      <p:pic>
        <p:nvPicPr>
          <p:cNvPr id="13" name="Espace réservé du contenu 8">
            <a:extLst>
              <a:ext uri="{FF2B5EF4-FFF2-40B4-BE49-F238E27FC236}">
                <a16:creationId xmlns:a16="http://schemas.microsoft.com/office/drawing/2014/main" id="{FF39B071-11B6-98D2-7D97-5100F5B92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352" r="38944"/>
          <a:stretch/>
        </p:blipFill>
        <p:spPr>
          <a:xfrm>
            <a:off x="8905931" y="1087408"/>
            <a:ext cx="2725710" cy="266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24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C20B1400-9C77-2EFD-1923-093A3DA178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ABF425B-5C6B-944B-A357-D86DBD35A3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Panorama global de nos données</a:t>
            </a:r>
          </a:p>
        </p:txBody>
      </p:sp>
    </p:spTree>
    <p:extLst>
      <p:ext uri="{BB962C8B-B14F-4D97-AF65-F5344CB8AC3E}">
        <p14:creationId xmlns:p14="http://schemas.microsoft.com/office/powerpoint/2010/main" val="2355185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4171DBC-F3F3-D639-C4CD-C609C903EAE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Les 2 premiers plans factoriels couvrent une inertie d'un peu plus de 83,15%. Une analyse sur F1 et F2 semble donc cohérente.</a:t>
            </a:r>
          </a:p>
          <a:p>
            <a:r>
              <a:rPr lang="fr-FR" dirty="0"/>
              <a:t>On projette le cercle de corrélation par la suite le premier pour expliquer le jeu de données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C621E48-9469-7A49-0DED-ADC81AD9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ACP		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60E10F9-638A-C41B-FAE5-9F1B46D2C29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486400" y="1515740"/>
            <a:ext cx="6251575" cy="3255019"/>
          </a:xfrm>
        </p:spPr>
      </p:pic>
    </p:spTree>
    <p:extLst>
      <p:ext uri="{BB962C8B-B14F-4D97-AF65-F5344CB8AC3E}">
        <p14:creationId xmlns:p14="http://schemas.microsoft.com/office/powerpoint/2010/main" val="1773173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AF4D70-E5D9-11C6-616A-B20CD9B279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L’application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0F29B4C-9E25-A29D-3246-403C0E79CD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3913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u contenu 30">
            <a:extLst>
              <a:ext uri="{FF2B5EF4-FFF2-40B4-BE49-F238E27FC236}">
                <a16:creationId xmlns:a16="http://schemas.microsoft.com/office/drawing/2014/main" id="{99D3EED6-CF00-15E9-4046-101FDF0ACB3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9789" y="2344738"/>
            <a:ext cx="3794948" cy="3516312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Le </a:t>
            </a:r>
            <a:r>
              <a:rPr lang="fr-FR" dirty="0" err="1"/>
              <a:t>nutriscore_grade</a:t>
            </a:r>
            <a:r>
              <a:rPr lang="fr-FR" dirty="0"/>
              <a:t> est très lié au </a:t>
            </a:r>
            <a:r>
              <a:rPr lang="fr-FR" dirty="0" err="1"/>
              <a:t>nutrition_score</a:t>
            </a:r>
            <a:r>
              <a:rPr lang="fr-FR" dirty="0"/>
              <a:t> et aux produits gras et caloriques</a:t>
            </a:r>
          </a:p>
          <a:p>
            <a:r>
              <a:rPr lang="fr-FR" dirty="0"/>
              <a:t>Sel et sodium sont très corrélés</a:t>
            </a:r>
          </a:p>
          <a:p>
            <a:r>
              <a:rPr lang="fr-FR" dirty="0"/>
              <a:t>Sucre et carbohydrate sont très corrélés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15AC27-2FF8-8D5B-E9C6-B542DFF7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Cercle de corrélations </a:t>
            </a:r>
            <a:br>
              <a:rPr lang="fr-FR" dirty="0"/>
            </a:b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CE3D7CA-C913-9562-1A8D-301032F44AF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766937" y="425450"/>
            <a:ext cx="5690501" cy="5435600"/>
          </a:xfr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0A6BF709-75F5-E46F-40A5-564419C1AFB5}"/>
              </a:ext>
            </a:extLst>
          </p:cNvPr>
          <p:cNvGrpSpPr/>
          <p:nvPr/>
        </p:nvGrpSpPr>
        <p:grpSpPr>
          <a:xfrm>
            <a:off x="7660862" y="425450"/>
            <a:ext cx="1902649" cy="893584"/>
            <a:chOff x="7411452" y="417856"/>
            <a:chExt cx="1902649" cy="893584"/>
          </a:xfrm>
        </p:grpSpPr>
        <p:sp>
          <p:nvSpPr>
            <p:cNvPr id="16" name="Flèche : bas 15">
              <a:extLst>
                <a:ext uri="{FF2B5EF4-FFF2-40B4-BE49-F238E27FC236}">
                  <a16:creationId xmlns:a16="http://schemas.microsoft.com/office/drawing/2014/main" id="{425AE118-A35F-B178-BE85-B446BDCA21D9}"/>
                </a:ext>
              </a:extLst>
            </p:cNvPr>
            <p:cNvSpPr/>
            <p:nvPr/>
          </p:nvSpPr>
          <p:spPr>
            <a:xfrm rot="10800000">
              <a:off x="7411452" y="417856"/>
              <a:ext cx="1902649" cy="893584"/>
            </a:xfrm>
            <a:prstGeom prst="downArrow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A349C15-DF7C-EB95-AFEA-858BCEF6E841}"/>
                </a:ext>
              </a:extLst>
            </p:cNvPr>
            <p:cNvSpPr txBox="1"/>
            <p:nvPr/>
          </p:nvSpPr>
          <p:spPr>
            <a:xfrm>
              <a:off x="7844165" y="682570"/>
              <a:ext cx="1015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/>
                <a:t>Produits </a:t>
              </a:r>
            </a:p>
            <a:p>
              <a:r>
                <a:rPr lang="fr-FR" sz="1400" dirty="0"/>
                <a:t>riche en sel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80A5C56-62F6-A7EA-7BBF-D2E66CF69309}"/>
              </a:ext>
            </a:extLst>
          </p:cNvPr>
          <p:cNvGrpSpPr/>
          <p:nvPr/>
        </p:nvGrpSpPr>
        <p:grpSpPr>
          <a:xfrm>
            <a:off x="11226224" y="2196838"/>
            <a:ext cx="893584" cy="1902649"/>
            <a:chOff x="10444173" y="2553750"/>
            <a:chExt cx="893584" cy="1902649"/>
          </a:xfrm>
        </p:grpSpPr>
        <p:sp>
          <p:nvSpPr>
            <p:cNvPr id="19" name="Flèche : bas 18">
              <a:extLst>
                <a:ext uri="{FF2B5EF4-FFF2-40B4-BE49-F238E27FC236}">
                  <a16:creationId xmlns:a16="http://schemas.microsoft.com/office/drawing/2014/main" id="{41E11426-EB8B-FE3D-237F-9D4D41E8D105}"/>
                </a:ext>
              </a:extLst>
            </p:cNvPr>
            <p:cNvSpPr/>
            <p:nvPr/>
          </p:nvSpPr>
          <p:spPr>
            <a:xfrm rot="16200000">
              <a:off x="9939640" y="3058283"/>
              <a:ext cx="1902649" cy="893584"/>
            </a:xfrm>
            <a:prstGeom prst="downArrow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367B0CDB-C392-0819-AC42-307DF67B99BA}"/>
                </a:ext>
              </a:extLst>
            </p:cNvPr>
            <p:cNvSpPr txBox="1"/>
            <p:nvPr/>
          </p:nvSpPr>
          <p:spPr>
            <a:xfrm>
              <a:off x="10536123" y="3201588"/>
              <a:ext cx="7056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Produits</a:t>
              </a:r>
            </a:p>
            <a:p>
              <a:pPr algn="ctr"/>
              <a:r>
                <a:rPr lang="fr-FR" sz="1200" dirty="0"/>
                <a:t> gras</a:t>
              </a:r>
            </a:p>
            <a:p>
              <a:pPr algn="ctr"/>
              <a:r>
                <a:rPr lang="fr-FR" sz="1200" dirty="0"/>
                <a:t>nutritifs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897BC53B-E611-A0A3-42CA-A34653E83F44}"/>
              </a:ext>
            </a:extLst>
          </p:cNvPr>
          <p:cNvGrpSpPr/>
          <p:nvPr/>
        </p:nvGrpSpPr>
        <p:grpSpPr>
          <a:xfrm>
            <a:off x="4730728" y="2251097"/>
            <a:ext cx="1095172" cy="1902649"/>
            <a:chOff x="5007787" y="2477677"/>
            <a:chExt cx="1095172" cy="1902649"/>
          </a:xfrm>
        </p:grpSpPr>
        <p:sp>
          <p:nvSpPr>
            <p:cNvPr id="22" name="Flèche : bas 21">
              <a:extLst>
                <a:ext uri="{FF2B5EF4-FFF2-40B4-BE49-F238E27FC236}">
                  <a16:creationId xmlns:a16="http://schemas.microsoft.com/office/drawing/2014/main" id="{88183419-E396-395F-A50E-8D99634D546C}"/>
                </a:ext>
              </a:extLst>
            </p:cNvPr>
            <p:cNvSpPr/>
            <p:nvPr/>
          </p:nvSpPr>
          <p:spPr>
            <a:xfrm rot="5400000">
              <a:off x="4640145" y="2982210"/>
              <a:ext cx="1902649" cy="893583"/>
            </a:xfrm>
            <a:prstGeom prst="downArrow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5C2643E6-B417-5BC7-0A9E-46C80F44F3ED}"/>
                </a:ext>
              </a:extLst>
            </p:cNvPr>
            <p:cNvSpPr txBox="1"/>
            <p:nvPr/>
          </p:nvSpPr>
          <p:spPr>
            <a:xfrm>
              <a:off x="5007787" y="3143250"/>
              <a:ext cx="10951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dirty="0"/>
                <a:t>Produit</a:t>
              </a:r>
            </a:p>
            <a:p>
              <a:pPr algn="ctr"/>
              <a:r>
                <a:rPr lang="fr-FR" sz="1100" dirty="0"/>
                <a:t>    peu calorique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E609880-9879-FDD8-1B72-32BC2FB22A0B}"/>
              </a:ext>
            </a:extLst>
          </p:cNvPr>
          <p:cNvGrpSpPr/>
          <p:nvPr/>
        </p:nvGrpSpPr>
        <p:grpSpPr>
          <a:xfrm>
            <a:off x="7783700" y="5861050"/>
            <a:ext cx="1902649" cy="893584"/>
            <a:chOff x="7411452" y="5395651"/>
            <a:chExt cx="1902649" cy="893584"/>
          </a:xfrm>
        </p:grpSpPr>
        <p:sp>
          <p:nvSpPr>
            <p:cNvPr id="25" name="Flèche : bas 24">
              <a:extLst>
                <a:ext uri="{FF2B5EF4-FFF2-40B4-BE49-F238E27FC236}">
                  <a16:creationId xmlns:a16="http://schemas.microsoft.com/office/drawing/2014/main" id="{98D227B3-3248-A4BA-D753-444AA776FAF2}"/>
                </a:ext>
              </a:extLst>
            </p:cNvPr>
            <p:cNvSpPr/>
            <p:nvPr/>
          </p:nvSpPr>
          <p:spPr>
            <a:xfrm>
              <a:off x="7411452" y="5395651"/>
              <a:ext cx="1902649" cy="893584"/>
            </a:xfrm>
            <a:prstGeom prst="downArrow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D58E726E-CB16-CBEC-8DE9-0F3D1A5F7624}"/>
                </a:ext>
              </a:extLst>
            </p:cNvPr>
            <p:cNvSpPr txBox="1"/>
            <p:nvPr/>
          </p:nvSpPr>
          <p:spPr>
            <a:xfrm>
              <a:off x="7887238" y="5439746"/>
              <a:ext cx="9732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/>
                <a:t>Produits </a:t>
              </a:r>
            </a:p>
            <a:p>
              <a:r>
                <a:rPr lang="fr-FR" sz="1600" dirty="0"/>
                <a:t>sucrés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924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49E4B47-44DC-8E73-DA22-70C31603847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9788" y="2344738"/>
            <a:ext cx="4346575" cy="1307655"/>
          </a:xfrm>
        </p:spPr>
        <p:txBody>
          <a:bodyPr/>
          <a:lstStyle/>
          <a:p>
            <a:r>
              <a:rPr lang="fr-FR" dirty="0"/>
              <a:t>Si nous segmentons notre base, nous obtenons 3 clusters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2947811-EEA5-15A9-0E7F-4AF6EBC9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3F4659E-1466-C1E5-8241-88B4B8FEDF5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380699" y="514017"/>
            <a:ext cx="4192146" cy="2794764"/>
          </a:xfr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606496D-4AE6-A5AB-C683-9C094A59FF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5" t="7518" r="9712" b="15602"/>
          <a:stretch/>
        </p:blipFill>
        <p:spPr>
          <a:xfrm>
            <a:off x="9767183" y="588839"/>
            <a:ext cx="2196215" cy="23763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A0A0486-112E-396D-2032-64127F0A09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44" b="52180"/>
          <a:stretch/>
        </p:blipFill>
        <p:spPr>
          <a:xfrm>
            <a:off x="317538" y="3808804"/>
            <a:ext cx="5391073" cy="147826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F786283-7F17-3E91-8245-29A423F1F34F}"/>
              </a:ext>
            </a:extLst>
          </p:cNvPr>
          <p:cNvSpPr txBox="1"/>
          <p:nvPr/>
        </p:nvSpPr>
        <p:spPr>
          <a:xfrm>
            <a:off x="6096000" y="3652393"/>
            <a:ext cx="60490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groupe 1 (47.9%) : moyenne </a:t>
            </a:r>
            <a:r>
              <a:rPr lang="fr-FR" sz="1600" dirty="0" err="1"/>
              <a:t>energie</a:t>
            </a:r>
            <a:r>
              <a:rPr lang="fr-FR" sz="1600" dirty="0"/>
              <a:t> nutritionnelle faible  - -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75% des valeurs &lt;780j  (167.19 Calories)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104456 produits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groupe 0 (37.2%) : moyenne </a:t>
            </a:r>
            <a:r>
              <a:rPr lang="fr-FR" sz="1600" dirty="0" err="1"/>
              <a:t>energie</a:t>
            </a:r>
            <a:r>
              <a:rPr lang="fr-FR" sz="1600" dirty="0"/>
              <a:t> nutritionnelle moyenne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75% des valeurs &lt;1967j (469.81 Calories)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80949 produits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groupe 2 (14.9%) : moyenne </a:t>
            </a:r>
            <a:r>
              <a:rPr lang="fr-FR" sz="1600" dirty="0" err="1"/>
              <a:t>energie</a:t>
            </a:r>
            <a:r>
              <a:rPr lang="fr-FR" sz="1600" dirty="0"/>
              <a:t> nutritionnelle élevé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75% des valeurs &lt;3776j (901.88 Calories)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32466 produits</a:t>
            </a:r>
          </a:p>
        </p:txBody>
      </p:sp>
    </p:spTree>
    <p:extLst>
      <p:ext uri="{BB962C8B-B14F-4D97-AF65-F5344CB8AC3E}">
        <p14:creationId xmlns:p14="http://schemas.microsoft.com/office/powerpoint/2010/main" val="1574197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9B5920-E92A-8C21-DC4D-662C2E83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A62E05-9132-87BD-31AB-6D242FB53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jeu de données contient toutes les informations dont nous avons besoin pour apporter une information complémentaire de qualité aux personnes qui souhaite surveiller leur reins.</a:t>
            </a:r>
          </a:p>
          <a:p>
            <a:pPr lvl="1"/>
            <a:r>
              <a:rPr lang="fr-FR" dirty="0"/>
              <a:t>Le </a:t>
            </a:r>
            <a:r>
              <a:rPr lang="fr-FR" dirty="0" err="1"/>
              <a:t>Nutrition_grade_fr</a:t>
            </a:r>
            <a:r>
              <a:rPr lang="fr-FR" dirty="0"/>
              <a:t> : Une alimentation saine, équilibrée et plaisir </a:t>
            </a:r>
          </a:p>
          <a:p>
            <a:pPr lvl="1"/>
            <a:r>
              <a:rPr lang="fr-FR" dirty="0"/>
              <a:t>Les indicateurs nécessaires pour informer le consommateur sont présents et en cours de consolidation</a:t>
            </a:r>
          </a:p>
          <a:p>
            <a:pPr lvl="1"/>
            <a:r>
              <a:rPr lang="fr-FR" dirty="0"/>
              <a:t>Sel('salt_100g') et le Sodium('sodium_100g') : sel minéral </a:t>
            </a:r>
          </a:p>
          <a:p>
            <a:pPr lvl="1"/>
            <a:r>
              <a:rPr lang="fr-FR" dirty="0" err="1"/>
              <a:t>Proteines</a:t>
            </a:r>
            <a:r>
              <a:rPr lang="fr-FR" dirty="0"/>
              <a:t> ('proteins_100g’)</a:t>
            </a:r>
          </a:p>
          <a:p>
            <a:pPr lvl="1"/>
            <a:r>
              <a:rPr lang="fr-FR" dirty="0"/>
              <a:t> Le phosphore est absent mais le phosphore est surtout présent dans les aliments, lié aux protéines</a:t>
            </a:r>
          </a:p>
          <a:p>
            <a:pPr lvl="2"/>
            <a:r>
              <a:rPr lang="fr-FR" dirty="0"/>
              <a:t>La limitation protéique entraîne déjà une diminution des apports en phosphore.</a:t>
            </a:r>
          </a:p>
          <a:p>
            <a:pPr lvl="1"/>
            <a:r>
              <a:rPr lang="fr-FR" dirty="0"/>
              <a:t>Limiter les additifs : Les additif cible sont présent dans le jeu de données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5223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F1563C-5375-698C-4B3D-4E2DC5F2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BE965-A02F-AC7A-AC22-35358A0BE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un premier temps l’application apportera une information claire permettant d’identifier sels, protéines, les additifs et la fiche produit </a:t>
            </a:r>
            <a:r>
              <a:rPr lang="fr-FR" dirty="0" err="1"/>
              <a:t>openfoodfacts</a:t>
            </a:r>
            <a:endParaRPr lang="fr-FR" dirty="0"/>
          </a:p>
          <a:p>
            <a:r>
              <a:rPr lang="fr-FR" dirty="0"/>
              <a:t>Puis elle pourra s’étoffer par l’ajout de fonctionnalités : </a:t>
            </a:r>
          </a:p>
          <a:p>
            <a:pPr lvl="1"/>
            <a:r>
              <a:rPr lang="fr-FR" dirty="0"/>
              <a:t> en fonction du poids : l'application demandera le </a:t>
            </a:r>
            <a:r>
              <a:rPr lang="fr-FR" dirty="0" err="1"/>
              <a:t>poid</a:t>
            </a:r>
            <a:r>
              <a:rPr lang="fr-FR" dirty="0"/>
              <a:t> et le sexe de la personne pour avoir une indication personnalisée</a:t>
            </a:r>
          </a:p>
          <a:p>
            <a:pPr lvl="1"/>
            <a:r>
              <a:rPr lang="fr-FR" dirty="0"/>
              <a:t>suivre le régime sur la journée puis la  semaine </a:t>
            </a:r>
          </a:p>
          <a:p>
            <a:pPr lvl="1"/>
            <a:r>
              <a:rPr lang="fr-FR" dirty="0"/>
              <a:t>Ajouter les produits interdit par les professionnels</a:t>
            </a:r>
          </a:p>
          <a:p>
            <a:pPr lvl="1"/>
            <a:r>
              <a:rPr lang="fr-FR" dirty="0"/>
              <a:t>Proposer des alternatives au produit </a:t>
            </a:r>
          </a:p>
          <a:p>
            <a:pPr lvl="2"/>
            <a:r>
              <a:rPr lang="fr-FR" dirty="0"/>
              <a:t> moins salé, sans additif </a:t>
            </a:r>
          </a:p>
          <a:p>
            <a:pPr lvl="2"/>
            <a:r>
              <a:rPr lang="fr-FR" dirty="0"/>
              <a:t>proposé des recettes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95672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A40B7-C06B-66B3-2486-1CE3949F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DFA9B2C-C694-2134-D81E-5F3719513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7811" y="1792706"/>
            <a:ext cx="7687452" cy="4083128"/>
          </a:xfrm>
        </p:spPr>
      </p:pic>
    </p:spTree>
    <p:extLst>
      <p:ext uri="{BB962C8B-B14F-4D97-AF65-F5344CB8AC3E}">
        <p14:creationId xmlns:p14="http://schemas.microsoft.com/office/powerpoint/2010/main" val="2845902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8D0CE3-B7BB-5620-DC89-6CB4EF95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912777-C752-921C-AAFB-218F35FBD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Une </a:t>
            </a:r>
            <a:r>
              <a:rPr lang="fr-FR" b="1" i="0" dirty="0">
                <a:solidFill>
                  <a:srgbClr val="271A38"/>
                </a:solidFill>
                <a:effectLst/>
                <a:latin typeface="Inter"/>
              </a:rPr>
              <a:t>présentation</a:t>
            </a: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, à utiliser en support pour la soutenance, comprenant 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La présentation de votre idée d’application.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Les opérations de nettoyage effectuées.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271A38"/>
              </a:solidFill>
              <a:effectLst/>
              <a:latin typeface="Inter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La description et l'analyse univariée des différentes variables importantes avec les visualisations associées.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L’analyse multivariée et les résultats statistiques associés, en lien avec votre idée d’application.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3 observations solidement étayées (graphes et/ou tests statistiques à l’appui au besoin) évaluant la pertinence et la faisabilité de votre application.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La synthèse des différentes conclusions sur la faisabilité de votre projet.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560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8A73F-CCDD-8341-6A07-D58CC41C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Constat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C29F843-D7BE-5E9D-F841-851127DF8779}"/>
              </a:ext>
            </a:extLst>
          </p:cNvPr>
          <p:cNvSpPr txBox="1"/>
          <p:nvPr/>
        </p:nvSpPr>
        <p:spPr>
          <a:xfrm>
            <a:off x="708026" y="1038225"/>
            <a:ext cx="95387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OpenfoodFacts</a:t>
            </a:r>
            <a:r>
              <a:rPr lang="fr-FR" dirty="0"/>
              <a:t> est une application qui fournit beaucoup d’éléments et la navigation peut être complexe : </a:t>
            </a:r>
          </a:p>
          <a:p>
            <a:pPr marL="285750" indent="-285750">
              <a:buFontTx/>
              <a:buChar char="-"/>
            </a:pPr>
            <a:r>
              <a:rPr lang="fr-FR" dirty="0"/>
              <a:t>Code-barres, Quantité, Conditionnement, Marque, Catégories</a:t>
            </a:r>
          </a:p>
          <a:p>
            <a:r>
              <a:rPr lang="fr-FR" dirty="0"/>
              <a:t>, Label, certification, récompenses, origine des ingrédients, Pays de vente,</a:t>
            </a:r>
          </a:p>
          <a:p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Openfoodfacts</a:t>
            </a:r>
            <a:r>
              <a:rPr lang="fr-FR" dirty="0"/>
              <a:t> propose des indicateurs : 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Nutri-Score : indicateur de qualité nutritionnelle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NOVA groupe : indicateur de transformation du produit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Eco-Score : impact environnemental</a:t>
            </a:r>
          </a:p>
          <a:p>
            <a:pPr marL="285750" indent="-285750">
              <a:buFontTx/>
              <a:buChar char="-"/>
            </a:pPr>
            <a:r>
              <a:rPr lang="fr-FR" dirty="0"/>
              <a:t>Une section Santé : 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Ingrédients</a:t>
            </a:r>
          </a:p>
          <a:p>
            <a:pPr marL="1200150" lvl="2" indent="-285750">
              <a:buFontTx/>
              <a:buChar char="-"/>
            </a:pPr>
            <a:r>
              <a:rPr lang="fr-FR" dirty="0"/>
              <a:t>Nombre d’ingrédients, photographie de la composition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Les additifs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L’Analyse des composants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Tableau nutritionnel</a:t>
            </a:r>
          </a:p>
          <a:p>
            <a:pPr marL="285750" indent="-285750">
              <a:buFontTx/>
              <a:buChar char="-"/>
            </a:pPr>
            <a:r>
              <a:rPr lang="fr-FR" dirty="0"/>
              <a:t>Empreinte carbone</a:t>
            </a:r>
          </a:p>
          <a:p>
            <a:pPr marL="285750" indent="-285750">
              <a:buFontTx/>
              <a:buChar char="-"/>
            </a:pPr>
            <a:r>
              <a:rPr lang="fr-FR" dirty="0"/>
              <a:t>Le transport par rapport au lieu de fabrication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Source de données</a:t>
            </a:r>
          </a:p>
          <a:p>
            <a:pPr marL="285750" indent="-285750">
              <a:buFontTx/>
              <a:buChar char="-"/>
            </a:pPr>
            <a:r>
              <a:rPr lang="fr-FR" dirty="0"/>
              <a:t>On peut même classer les aliments en fonction de nos préférences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6956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7F8F3722-76AD-FA6F-0503-E5C30D9258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6409509" y="0"/>
            <a:ext cx="5782491" cy="3252651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5C2B0A-1EE8-02C4-6E0A-938C6481C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" y="1125178"/>
            <a:ext cx="12192000" cy="1656347"/>
          </a:xfrm>
        </p:spPr>
        <p:txBody>
          <a:bodyPr/>
          <a:lstStyle/>
          <a:p>
            <a:r>
              <a:rPr lang="fr-FR" dirty="0"/>
              <a:t>Comment protéger mon rein 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453F0B-06F6-56A6-FD1E-0DB696E92630}"/>
              </a:ext>
            </a:extLst>
          </p:cNvPr>
          <p:cNvSpPr txBox="1"/>
          <p:nvPr/>
        </p:nvSpPr>
        <p:spPr>
          <a:xfrm>
            <a:off x="237309" y="3429000"/>
            <a:ext cx="87107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L’application ne remplace pas les conseils des professionnels, elle apporte une visibilité des données en lien avec la surveillance du rein en fonction des indicateurs les plus important a surveiller en cas de maladie rénale.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indicateurs : Sel, </a:t>
            </a:r>
            <a:r>
              <a:rPr lang="fr-FR" sz="2400" dirty="0" err="1"/>
              <a:t>Proteines</a:t>
            </a: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additifs</a:t>
            </a:r>
          </a:p>
        </p:txBody>
      </p:sp>
    </p:spTree>
    <p:extLst>
      <p:ext uri="{BB962C8B-B14F-4D97-AF65-F5344CB8AC3E}">
        <p14:creationId xmlns:p14="http://schemas.microsoft.com/office/powerpoint/2010/main" val="27652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C4613A1-7478-6635-CED9-6F5E39FD1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71" y="1265646"/>
            <a:ext cx="7950199" cy="39751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F7C18CB-33DB-41C4-20F0-9C09D6ACE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269" y="1265647"/>
            <a:ext cx="914400" cy="90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1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F859FED5-B053-49A0-961F-4BA41E4728CD}"/>
              </a:ext>
            </a:extLst>
          </p:cNvPr>
          <p:cNvGrpSpPr/>
          <p:nvPr/>
        </p:nvGrpSpPr>
        <p:grpSpPr>
          <a:xfrm>
            <a:off x="3269974" y="1220634"/>
            <a:ext cx="5168349" cy="3953436"/>
            <a:chOff x="3269974" y="1220634"/>
            <a:chExt cx="5168349" cy="3953436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A8DB838-5E37-43AC-8402-64373FA6D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767" y="1808922"/>
              <a:ext cx="2189616" cy="2189616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060639F-68D6-4D95-809F-8AB8E728E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12" r="1"/>
            <a:stretch/>
          </p:blipFill>
          <p:spPr>
            <a:xfrm rot="16200000">
              <a:off x="4559243" y="583590"/>
              <a:ext cx="3242036" cy="4516124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DD3FE764-CF0E-4FC5-A2D8-529D145C8A2A}"/>
                </a:ext>
              </a:extLst>
            </p:cNvPr>
            <p:cNvSpPr txBox="1"/>
            <p:nvPr/>
          </p:nvSpPr>
          <p:spPr>
            <a:xfrm>
              <a:off x="3269974" y="4466184"/>
              <a:ext cx="4989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b="1" dirty="0">
                  <a:latin typeface="Forte" panose="03060902040502070203" pitchFamily="66" charset="0"/>
                </a:rPr>
                <a:t>Mon Assistant Rénal </a:t>
              </a:r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AE7D18E1-CD1F-412C-853E-11519968A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428" y="270878"/>
            <a:ext cx="1551303" cy="15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9484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Palissad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Conception personnalisée">
  <a:themeElements>
    <a:clrScheme name="Palissad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ception personnalisée">
  <a:themeElements>
    <a:clrScheme name="Palissad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onception personnalisée">
  <a:themeElements>
    <a:clrScheme name="Palissad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onception personnalisée">
  <a:themeElements>
    <a:clrScheme name="Palissad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2559</TotalTime>
  <Words>2993</Words>
  <Application>Microsoft Office PowerPoint</Application>
  <PresentationFormat>Grand écran</PresentationFormat>
  <Paragraphs>440</Paragraphs>
  <Slides>55</Slides>
  <Notes>10</Notes>
  <HiddenSlides>5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55</vt:i4>
      </vt:variant>
    </vt:vector>
  </HeadingPairs>
  <TitlesOfParts>
    <vt:vector size="70" baseType="lpstr">
      <vt:lpstr>Arial</vt:lpstr>
      <vt:lpstr>Arial Black</vt:lpstr>
      <vt:lpstr>Arial Unicode MS</vt:lpstr>
      <vt:lpstr>Bauhaus 93</vt:lpstr>
      <vt:lpstr>Calibri</vt:lpstr>
      <vt:lpstr>Calibri Light</vt:lpstr>
      <vt:lpstr>Century Gothic</vt:lpstr>
      <vt:lpstr>Forte</vt:lpstr>
      <vt:lpstr>Inter</vt:lpstr>
      <vt:lpstr>Public Sans</vt:lpstr>
      <vt:lpstr>Conception personnalisée</vt:lpstr>
      <vt:lpstr>4_Conception personnalisée</vt:lpstr>
      <vt:lpstr>1_Conception personnalisée</vt:lpstr>
      <vt:lpstr>3_Conception personnalisée</vt:lpstr>
      <vt:lpstr>2_Conception personnalisée</vt:lpstr>
      <vt:lpstr>Concevez une application au service de la santé publique</vt:lpstr>
      <vt:lpstr>SOMMAIRE</vt:lpstr>
      <vt:lpstr>CONTEXTE</vt:lpstr>
      <vt:lpstr>Présentation PowerPoint</vt:lpstr>
      <vt:lpstr>L’application</vt:lpstr>
      <vt:lpstr>Constat </vt:lpstr>
      <vt:lpstr>Présentation PowerPoint</vt:lpstr>
      <vt:lpstr>Présentation PowerPoint</vt:lpstr>
      <vt:lpstr>Présentation PowerPoint</vt:lpstr>
      <vt:lpstr>Présentation PowerPoint</vt:lpstr>
      <vt:lpstr>Les données</vt:lpstr>
      <vt:lpstr>Présentation du jeu de données  </vt:lpstr>
      <vt:lpstr>Les besoins de notre application</vt:lpstr>
      <vt:lpstr>Présentation PowerPoint</vt:lpstr>
      <vt:lpstr>Nettoyage des données</vt:lpstr>
      <vt:lpstr>FILTRER LES DONNÉES</vt:lpstr>
      <vt:lpstr>Gérer les erreurs</vt:lpstr>
      <vt:lpstr>Suppression des doublons</vt:lpstr>
      <vt:lpstr>FILTRER LES VARIABLES de notre application</vt:lpstr>
      <vt:lpstr>Gestion des outliers et valeurs aberrantes </vt:lpstr>
      <vt:lpstr>Gestion des outliers et valeurs aberrantes </vt:lpstr>
      <vt:lpstr>Description des valeurs nettoyées</vt:lpstr>
      <vt:lpstr>Gestion des valeurs manquantes</vt:lpstr>
      <vt:lpstr>Présentation PowerPoint</vt:lpstr>
      <vt:lpstr>Gestion des valeurs manquantes</vt:lpstr>
      <vt:lpstr>Présentation PowerPoint</vt:lpstr>
      <vt:lpstr>Gestion des valeurs manquantes</vt:lpstr>
      <vt:lpstr>Gestion des valeurs manquantes</vt:lpstr>
      <vt:lpstr>Nettoyage des données</vt:lpstr>
      <vt:lpstr>Présentation PowerPoint</vt:lpstr>
      <vt:lpstr>Présentation PowerPoint</vt:lpstr>
      <vt:lpstr>DATES</vt:lpstr>
      <vt:lpstr>Les Sources</vt:lpstr>
      <vt:lpstr>Les pays</vt:lpstr>
      <vt:lpstr>Marques</vt:lpstr>
      <vt:lpstr>Catégories</vt:lpstr>
      <vt:lpstr>Données nutritionnelles – par nombre de produits </vt:lpstr>
      <vt:lpstr>Les additifs à surveiller …</vt:lpstr>
      <vt:lpstr>Présentation PowerPoint</vt:lpstr>
      <vt:lpstr>Présentation PowerPoint</vt:lpstr>
      <vt:lpstr>Présentation PowerPoint</vt:lpstr>
      <vt:lpstr>Le nutriscore</vt:lpstr>
      <vt:lpstr>Nutrigrade </vt:lpstr>
      <vt:lpstr>Présentation PowerPoint</vt:lpstr>
      <vt:lpstr>Table des corrélations</vt:lpstr>
      <vt:lpstr>Nutrigrade - Proteines</vt:lpstr>
      <vt:lpstr>Nutrigrade - Sodium</vt:lpstr>
      <vt:lpstr>Présentation PowerPoint</vt:lpstr>
      <vt:lpstr>ACP  </vt:lpstr>
      <vt:lpstr>Cercle de corrélations  </vt:lpstr>
      <vt:lpstr>Clustering</vt:lpstr>
      <vt:lpstr>Conclusion</vt:lpstr>
      <vt:lpstr>Evolution</vt:lpstr>
      <vt:lpstr>TESTS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mon projet : problématique longue</dc:title>
  <dc:creator>Steph</dc:creator>
  <cp:lastModifiedBy>MOTY Philippe</cp:lastModifiedBy>
  <cp:revision>30</cp:revision>
  <dcterms:created xsi:type="dcterms:W3CDTF">2022-10-23T10:02:09Z</dcterms:created>
  <dcterms:modified xsi:type="dcterms:W3CDTF">2023-01-18T13:40:42Z</dcterms:modified>
</cp:coreProperties>
</file>